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 id="2147483714" r:id="rId2"/>
  </p:sldMasterIdLst>
  <p:notesMasterIdLst>
    <p:notesMasterId r:id="rId41"/>
  </p:notesMasterIdLst>
  <p:handoutMasterIdLst>
    <p:handoutMasterId r:id="rId42"/>
  </p:handoutMasterIdLst>
  <p:sldIdLst>
    <p:sldId id="256" r:id="rId3"/>
    <p:sldId id="258" r:id="rId4"/>
    <p:sldId id="261" r:id="rId5"/>
    <p:sldId id="262" r:id="rId6"/>
    <p:sldId id="269" r:id="rId7"/>
    <p:sldId id="265" r:id="rId8"/>
    <p:sldId id="295" r:id="rId9"/>
    <p:sldId id="296" r:id="rId10"/>
    <p:sldId id="263" r:id="rId11"/>
    <p:sldId id="310" r:id="rId12"/>
    <p:sldId id="266" r:id="rId13"/>
    <p:sldId id="267" r:id="rId14"/>
    <p:sldId id="271" r:id="rId15"/>
    <p:sldId id="302" r:id="rId16"/>
    <p:sldId id="301" r:id="rId17"/>
    <p:sldId id="286" r:id="rId18"/>
    <p:sldId id="304" r:id="rId19"/>
    <p:sldId id="305" r:id="rId20"/>
    <p:sldId id="309" r:id="rId21"/>
    <p:sldId id="290" r:id="rId22"/>
    <p:sldId id="273" r:id="rId23"/>
    <p:sldId id="277" r:id="rId24"/>
    <p:sldId id="307" r:id="rId25"/>
    <p:sldId id="275" r:id="rId26"/>
    <p:sldId id="276" r:id="rId27"/>
    <p:sldId id="303" r:id="rId28"/>
    <p:sldId id="278" r:id="rId29"/>
    <p:sldId id="279" r:id="rId30"/>
    <p:sldId id="280" r:id="rId31"/>
    <p:sldId id="281" r:id="rId32"/>
    <p:sldId id="285" r:id="rId33"/>
    <p:sldId id="282" r:id="rId34"/>
    <p:sldId id="283" r:id="rId35"/>
    <p:sldId id="284" r:id="rId36"/>
    <p:sldId id="300" r:id="rId37"/>
    <p:sldId id="297" r:id="rId38"/>
    <p:sldId id="298" r:id="rId39"/>
    <p:sldId id="299" r:id="rId40"/>
  </p:sldIdLst>
  <p:sldSz cx="9144000" cy="6858000" type="screen4x3"/>
  <p:notesSz cx="6797675" cy="9926638"/>
  <p:custDataLst>
    <p:tags r:id="rId43"/>
  </p:custDataLst>
  <p:defaultTextStyle>
    <a:defPPr>
      <a:defRPr lang="en-US"/>
    </a:defPPr>
    <a:lvl1pPr marL="0" algn="l" defTabSz="1219170" rtl="0" eaLnBrk="1" latinLnBrk="0" hangingPunct="1">
      <a:defRPr sz="2417" kern="1200">
        <a:solidFill>
          <a:schemeClr val="tx1"/>
        </a:solidFill>
        <a:latin typeface="+mn-lt"/>
        <a:ea typeface="+mn-ea"/>
        <a:cs typeface="+mn-cs"/>
      </a:defRPr>
    </a:lvl1pPr>
    <a:lvl2pPr marL="609585" algn="l" defTabSz="1219170" rtl="0" eaLnBrk="1" latinLnBrk="0" hangingPunct="1">
      <a:defRPr sz="2417" kern="1200">
        <a:solidFill>
          <a:schemeClr val="tx1"/>
        </a:solidFill>
        <a:latin typeface="+mn-lt"/>
        <a:ea typeface="+mn-ea"/>
        <a:cs typeface="+mn-cs"/>
      </a:defRPr>
    </a:lvl2pPr>
    <a:lvl3pPr marL="1219170" algn="l" defTabSz="1219170" rtl="0" eaLnBrk="1" latinLnBrk="0" hangingPunct="1">
      <a:defRPr sz="2417" kern="1200">
        <a:solidFill>
          <a:schemeClr val="tx1"/>
        </a:solidFill>
        <a:latin typeface="+mn-lt"/>
        <a:ea typeface="+mn-ea"/>
        <a:cs typeface="+mn-cs"/>
      </a:defRPr>
    </a:lvl3pPr>
    <a:lvl4pPr marL="1828754" algn="l" defTabSz="1219170" rtl="0" eaLnBrk="1" latinLnBrk="0" hangingPunct="1">
      <a:defRPr sz="2417" kern="1200">
        <a:solidFill>
          <a:schemeClr val="tx1"/>
        </a:solidFill>
        <a:latin typeface="+mn-lt"/>
        <a:ea typeface="+mn-ea"/>
        <a:cs typeface="+mn-cs"/>
      </a:defRPr>
    </a:lvl4pPr>
    <a:lvl5pPr marL="2438339" algn="l" defTabSz="1219170" rtl="0" eaLnBrk="1" latinLnBrk="0" hangingPunct="1">
      <a:defRPr sz="2417" kern="1200">
        <a:solidFill>
          <a:schemeClr val="tx1"/>
        </a:solidFill>
        <a:latin typeface="+mn-lt"/>
        <a:ea typeface="+mn-ea"/>
        <a:cs typeface="+mn-cs"/>
      </a:defRPr>
    </a:lvl5pPr>
    <a:lvl6pPr marL="3047924" algn="l" defTabSz="1219170" rtl="0" eaLnBrk="1" latinLnBrk="0" hangingPunct="1">
      <a:defRPr sz="2417" kern="1200">
        <a:solidFill>
          <a:schemeClr val="tx1"/>
        </a:solidFill>
        <a:latin typeface="+mn-lt"/>
        <a:ea typeface="+mn-ea"/>
        <a:cs typeface="+mn-cs"/>
      </a:defRPr>
    </a:lvl6pPr>
    <a:lvl7pPr marL="3657509" algn="l" defTabSz="1219170" rtl="0" eaLnBrk="1" latinLnBrk="0" hangingPunct="1">
      <a:defRPr sz="2417" kern="1200">
        <a:solidFill>
          <a:schemeClr val="tx1"/>
        </a:solidFill>
        <a:latin typeface="+mn-lt"/>
        <a:ea typeface="+mn-ea"/>
        <a:cs typeface="+mn-cs"/>
      </a:defRPr>
    </a:lvl7pPr>
    <a:lvl8pPr marL="4267093" algn="l" defTabSz="1219170" rtl="0" eaLnBrk="1" latinLnBrk="0" hangingPunct="1">
      <a:defRPr sz="2417" kern="1200">
        <a:solidFill>
          <a:schemeClr val="tx1"/>
        </a:solidFill>
        <a:latin typeface="+mn-lt"/>
        <a:ea typeface="+mn-ea"/>
        <a:cs typeface="+mn-cs"/>
      </a:defRPr>
    </a:lvl8pPr>
    <a:lvl9pPr marL="4876678" algn="l" defTabSz="1219170" rtl="0" eaLnBrk="1" latinLnBrk="0" hangingPunct="1">
      <a:defRPr sz="241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595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531517B-2CC5-48DA-A0C0-CC9E670DA9CB}">
  <a:tblStyle styleId="{0531517B-2CC5-48DA-A0C0-CC9E670DA9CB}" styleName="PNC">
    <a:wholeTbl>
      <a:tcTxStyle>
        <a:fontRef idx="minor">
          <a:scrgbClr r="0" g="0" b="0"/>
        </a:fontRef>
        <a:schemeClr val="tx1"/>
      </a:tcTxStyle>
      <a:tcStyle>
        <a:tcBdr>
          <a:left>
            <a:ln>
              <a:noFill/>
            </a:ln>
          </a:left>
          <a:right>
            <a:ln>
              <a:noFill/>
            </a:ln>
          </a:right>
          <a:top>
            <a:ln>
              <a:noFill/>
            </a:ln>
          </a:top>
          <a:bottom>
            <a:ln>
              <a:noFill/>
            </a:ln>
          </a:bottom>
          <a:insideH>
            <a:ln w="5400" cap="flat" cmpd="sng" algn="ctr">
              <a:solidFill>
                <a:schemeClr val="accent6"/>
              </a:solidFill>
              <a:prstDash val="solid"/>
            </a:ln>
          </a:insideH>
          <a:insideV>
            <a:ln>
              <a:noFill/>
            </a:ln>
          </a:insideV>
        </a:tcBdr>
        <a:fill>
          <a:noFill/>
        </a:fill>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firstRow>
      <a:tcStyle>
        <a:tcBdr/>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886" autoAdjust="0"/>
  </p:normalViewPr>
  <p:slideViewPr>
    <p:cSldViewPr snapToGrid="0">
      <p:cViewPr varScale="1">
        <p:scale>
          <a:sx n="67" d="100"/>
          <a:sy n="67" d="100"/>
        </p:scale>
        <p:origin x="1284" y="44"/>
      </p:cViewPr>
      <p:guideLst>
        <p:guide orient="horz" pos="2160"/>
        <p:guide pos="2880"/>
      </p:guideLst>
    </p:cSldViewPr>
  </p:slideViewPr>
  <p:outlineViewPr>
    <p:cViewPr>
      <p:scale>
        <a:sx n="33" d="100"/>
        <a:sy n="33" d="100"/>
      </p:scale>
      <p:origin x="0" y="-29606"/>
    </p:cViewPr>
  </p:outlineViewPr>
  <p:notesTextViewPr>
    <p:cViewPr>
      <p:scale>
        <a:sx n="1" d="1"/>
        <a:sy n="1" d="1"/>
      </p:scale>
      <p:origin x="0" y="0"/>
    </p:cViewPr>
  </p:notesTextViewPr>
  <p:sorterViewPr>
    <p:cViewPr varScale="1">
      <p:scale>
        <a:sx n="1" d="1"/>
        <a:sy n="1" d="1"/>
      </p:scale>
      <p:origin x="0" y="0"/>
    </p:cViewPr>
  </p:sorterViewPr>
  <p:notesViewPr>
    <p:cSldViewPr snapToGrid="0" showGuides="1">
      <p:cViewPr varScale="1">
        <p:scale>
          <a:sx n="83" d="100"/>
          <a:sy n="83" d="100"/>
        </p:scale>
        <p:origin x="2814"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gs" Target="tags/tag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1"/>
          <p:cNvSpPr>
            <a:spLocks noGrp="1"/>
          </p:cNvSpPr>
          <p:nvPr>
            <p:ph type="hdr" sz="quarter"/>
          </p:nvPr>
        </p:nvSpPr>
        <p:spPr>
          <a:xfrm>
            <a:off x="362542" y="210944"/>
            <a:ext cx="6140567" cy="496332"/>
          </a:xfrm>
          <a:prstGeom prst="rect">
            <a:avLst/>
          </a:prstGeom>
        </p:spPr>
        <p:txBody>
          <a:bodyPr vert="horz" lIns="93102" tIns="46552" rIns="93102" bIns="46552" rtlCol="0" anchor="b"/>
          <a:lstStyle>
            <a:lvl1pPr algn="l">
              <a:defRPr sz="1200"/>
            </a:lvl1pPr>
          </a:lstStyle>
          <a:p>
            <a:endParaRPr/>
          </a:p>
        </p:txBody>
      </p:sp>
      <p:sp>
        <p:nvSpPr>
          <p:cNvPr id="7" name="Date Placeholder 2"/>
          <p:cNvSpPr>
            <a:spLocks noGrp="1"/>
          </p:cNvSpPr>
          <p:nvPr>
            <p:ph type="dt" idx="1"/>
          </p:nvPr>
        </p:nvSpPr>
        <p:spPr>
          <a:xfrm>
            <a:off x="5579760" y="9332073"/>
            <a:ext cx="1013987" cy="419124"/>
          </a:xfrm>
          <a:prstGeom prst="rect">
            <a:avLst/>
          </a:prstGeom>
        </p:spPr>
        <p:txBody>
          <a:bodyPr vert="horz" lIns="93102" tIns="46552" rIns="93102" bIns="46552" rtlCol="0" anchor="b"/>
          <a:lstStyle>
            <a:lvl1pPr algn="r">
              <a:defRPr sz="1200"/>
            </a:lvl1pPr>
          </a:lstStyle>
          <a:p>
            <a:fld id="{93176727-6A19-4DE8-B47E-7FD6EA47E672}" type="datetimeFigureOut">
              <a:rPr lang="en-US"/>
              <a:t>4/5/2021</a:t>
            </a:fld>
            <a:endParaRPr/>
          </a:p>
        </p:txBody>
      </p:sp>
      <p:sp>
        <p:nvSpPr>
          <p:cNvPr id="8" name="Footer Placeholder 5"/>
          <p:cNvSpPr>
            <a:spLocks noGrp="1"/>
          </p:cNvSpPr>
          <p:nvPr>
            <p:ph type="ftr" sz="quarter" idx="2"/>
          </p:nvPr>
        </p:nvSpPr>
        <p:spPr>
          <a:xfrm>
            <a:off x="991329" y="9331040"/>
            <a:ext cx="4475137" cy="420160"/>
          </a:xfrm>
          <a:prstGeom prst="rect">
            <a:avLst/>
          </a:prstGeom>
        </p:spPr>
        <p:txBody>
          <a:bodyPr vert="horz" lIns="93102" tIns="46552" rIns="93102" bIns="46552" rtlCol="0" anchor="b"/>
          <a:lstStyle>
            <a:lvl1pPr algn="l">
              <a:defRPr sz="1200"/>
            </a:lvl1pPr>
          </a:lstStyle>
          <a:p>
            <a:endParaRPr/>
          </a:p>
        </p:txBody>
      </p:sp>
      <p:sp>
        <p:nvSpPr>
          <p:cNvPr id="9" name="Slide Number Placeholder 6"/>
          <p:cNvSpPr>
            <a:spLocks noGrp="1"/>
          </p:cNvSpPr>
          <p:nvPr>
            <p:ph type="sldNum" sz="quarter" idx="3"/>
          </p:nvPr>
        </p:nvSpPr>
        <p:spPr>
          <a:xfrm>
            <a:off x="351213" y="9331040"/>
            <a:ext cx="503218" cy="420160"/>
          </a:xfrm>
          <a:prstGeom prst="rect">
            <a:avLst/>
          </a:prstGeom>
        </p:spPr>
        <p:txBody>
          <a:bodyPr vert="horz" lIns="93102" tIns="46552" rIns="93102" bIns="46552" rtlCol="0" anchor="b"/>
          <a:lstStyle>
            <a:lvl1pPr algn="r">
              <a:defRPr sz="1200"/>
            </a:lvl1pPr>
          </a:lstStyle>
          <a:p>
            <a:fld id="{095BBE4E-8AFD-45B3-8A52-6FC96354F416}" type="slidenum">
              <a:rPr/>
              <a:t>‹#›</a:t>
            </a:fld>
            <a:endParaRPr/>
          </a:p>
        </p:txBody>
      </p:sp>
      <p:cxnSp>
        <p:nvCxnSpPr>
          <p:cNvPr id="10" name="Straight Connector 9"/>
          <p:cNvCxnSpPr/>
          <p:nvPr/>
        </p:nvCxnSpPr>
        <p:spPr>
          <a:xfrm>
            <a:off x="925240" y="9342417"/>
            <a:ext cx="0" cy="413609"/>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546716" y="9342417"/>
            <a:ext cx="0" cy="413609"/>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75877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62545" y="210944"/>
            <a:ext cx="5845057" cy="496332"/>
          </a:xfrm>
          <a:prstGeom prst="rect">
            <a:avLst/>
          </a:prstGeom>
        </p:spPr>
        <p:txBody>
          <a:bodyPr vert="horz" lIns="93102" tIns="46552" rIns="93102" bIns="46552" rtlCol="0" anchor="b"/>
          <a:lstStyle>
            <a:lvl1pPr algn="l">
              <a:defRPr sz="1200"/>
            </a:lvl1pPr>
          </a:lstStyle>
          <a:p>
            <a:endParaRPr/>
          </a:p>
        </p:txBody>
      </p:sp>
      <p:sp>
        <p:nvSpPr>
          <p:cNvPr id="3" name="Date Placeholder 2"/>
          <p:cNvSpPr>
            <a:spLocks noGrp="1"/>
          </p:cNvSpPr>
          <p:nvPr>
            <p:ph type="dt" idx="1"/>
          </p:nvPr>
        </p:nvSpPr>
        <p:spPr>
          <a:xfrm>
            <a:off x="5579760" y="9332073"/>
            <a:ext cx="1013987" cy="419124"/>
          </a:xfrm>
          <a:prstGeom prst="rect">
            <a:avLst/>
          </a:prstGeom>
        </p:spPr>
        <p:txBody>
          <a:bodyPr vert="horz" lIns="93102" tIns="46552" rIns="93102" bIns="46552" rtlCol="0" anchor="b"/>
          <a:lstStyle>
            <a:lvl1pPr algn="r">
              <a:defRPr sz="1200"/>
            </a:lvl1pPr>
          </a:lstStyle>
          <a:p>
            <a:fld id="{93176727-6A19-4DE8-B47E-7FD6EA47E672}" type="datetimeFigureOut">
              <a:rPr lang="en-US"/>
              <a:t>4/5/2021</a:t>
            </a:fld>
            <a:endParaRPr/>
          </a:p>
        </p:txBody>
      </p:sp>
      <p:sp>
        <p:nvSpPr>
          <p:cNvPr id="4" name="Slide Image Placeholder 3"/>
          <p:cNvSpPr>
            <a:spLocks noGrp="1" noRot="1" noChangeAspect="1"/>
          </p:cNvSpPr>
          <p:nvPr>
            <p:ph type="sldImg" idx="2"/>
          </p:nvPr>
        </p:nvSpPr>
        <p:spPr>
          <a:xfrm>
            <a:off x="217488" y="744538"/>
            <a:ext cx="3170237" cy="2378075"/>
          </a:xfrm>
          <a:prstGeom prst="rect">
            <a:avLst/>
          </a:prstGeom>
          <a:noFill/>
          <a:ln w="12700">
            <a:solidFill>
              <a:prstClr val="black"/>
            </a:solidFill>
          </a:ln>
        </p:spPr>
        <p:txBody>
          <a:bodyPr vert="horz" lIns="93102" tIns="46552" rIns="93102" bIns="46552" rtlCol="0" anchor="ctr"/>
          <a:lstStyle/>
          <a:p>
            <a:endParaRPr/>
          </a:p>
        </p:txBody>
      </p:sp>
      <p:sp>
        <p:nvSpPr>
          <p:cNvPr id="5" name="Notes Placeholder 4"/>
          <p:cNvSpPr>
            <a:spLocks noGrp="1"/>
          </p:cNvSpPr>
          <p:nvPr>
            <p:ph type="body" sz="quarter" idx="3"/>
          </p:nvPr>
        </p:nvSpPr>
        <p:spPr>
          <a:xfrm>
            <a:off x="362544" y="3201342"/>
            <a:ext cx="6231202" cy="5980799"/>
          </a:xfrm>
          <a:prstGeom prst="rect">
            <a:avLst/>
          </a:prstGeom>
        </p:spPr>
        <p:txBody>
          <a:bodyPr vert="horz" lIns="93102" tIns="46552" rIns="93102" bIns="46552"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991329" y="9331040"/>
            <a:ext cx="4475137" cy="420160"/>
          </a:xfrm>
          <a:prstGeom prst="rect">
            <a:avLst/>
          </a:prstGeom>
        </p:spPr>
        <p:txBody>
          <a:bodyPr vert="horz" lIns="93102" tIns="46552" rIns="93102" bIns="46552" rtlCol="0" anchor="b"/>
          <a:lstStyle>
            <a:lvl1pPr algn="l">
              <a:defRPr sz="1200"/>
            </a:lvl1pPr>
          </a:lstStyle>
          <a:p>
            <a:endParaRPr/>
          </a:p>
        </p:txBody>
      </p:sp>
      <p:sp>
        <p:nvSpPr>
          <p:cNvPr id="7" name="Slide Number Placeholder 6"/>
          <p:cNvSpPr>
            <a:spLocks noGrp="1"/>
          </p:cNvSpPr>
          <p:nvPr>
            <p:ph type="sldNum" sz="quarter" idx="5"/>
          </p:nvPr>
        </p:nvSpPr>
        <p:spPr>
          <a:xfrm>
            <a:off x="351213" y="9331040"/>
            <a:ext cx="503218" cy="420160"/>
          </a:xfrm>
          <a:prstGeom prst="rect">
            <a:avLst/>
          </a:prstGeom>
        </p:spPr>
        <p:txBody>
          <a:bodyPr vert="horz" lIns="93102" tIns="46552" rIns="93102" bIns="46552" rtlCol="0" anchor="b"/>
          <a:lstStyle>
            <a:lvl1pPr algn="r">
              <a:defRPr sz="1200"/>
            </a:lvl1pPr>
          </a:lstStyle>
          <a:p>
            <a:fld id="{095BBE4E-8AFD-45B3-8A52-6FC96354F416}" type="slidenum">
              <a:rPr/>
              <a:t>‹#›</a:t>
            </a:fld>
            <a:endParaRPr/>
          </a:p>
        </p:txBody>
      </p:sp>
      <p:cxnSp>
        <p:nvCxnSpPr>
          <p:cNvPr id="9" name="Straight Connector 8"/>
          <p:cNvCxnSpPr/>
          <p:nvPr/>
        </p:nvCxnSpPr>
        <p:spPr>
          <a:xfrm>
            <a:off x="925240" y="9342417"/>
            <a:ext cx="0" cy="413609"/>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546716" y="9342417"/>
            <a:ext cx="0" cy="413609"/>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3374120"/>
      </p:ext>
    </p:extLst>
  </p:cSld>
  <p:clrMap bg1="lt1" tx1="dk1" bg2="lt2" tx2="dk2" accent1="accent1" accent2="accent2" accent3="accent3" accent4="accent4" accent5="accent5" accent6="accent6" hlink="hlink" folHlink="folHlink"/>
  <p:notesStyle>
    <a:lvl1pPr marL="0" algn="l" defTabSz="1219170" rtl="0" eaLnBrk="1" latinLnBrk="0" hangingPunct="1">
      <a:defRPr sz="1400" kern="1200">
        <a:solidFill>
          <a:schemeClr val="tx1"/>
        </a:solidFill>
        <a:latin typeface="+mn-lt"/>
        <a:ea typeface="+mn-ea"/>
        <a:cs typeface="+mn-cs"/>
      </a:defRPr>
    </a:lvl1pPr>
    <a:lvl2pPr marL="609585" algn="l" defTabSz="1219170" rtl="0" eaLnBrk="1" latinLnBrk="0" hangingPunct="1">
      <a:defRPr sz="1400" kern="1200">
        <a:solidFill>
          <a:schemeClr val="tx1"/>
        </a:solidFill>
        <a:latin typeface="+mn-lt"/>
        <a:ea typeface="+mn-ea"/>
        <a:cs typeface="+mn-cs"/>
      </a:defRPr>
    </a:lvl2pPr>
    <a:lvl3pPr marL="1219170" algn="l" defTabSz="1219170" rtl="0" eaLnBrk="1" latinLnBrk="0" hangingPunct="1">
      <a:defRPr sz="1400" kern="1200">
        <a:solidFill>
          <a:schemeClr val="tx1"/>
        </a:solidFill>
        <a:latin typeface="+mn-lt"/>
        <a:ea typeface="+mn-ea"/>
        <a:cs typeface="+mn-cs"/>
      </a:defRPr>
    </a:lvl3pPr>
    <a:lvl4pPr marL="1828754" algn="l" defTabSz="1219170" rtl="0" eaLnBrk="1" latinLnBrk="0" hangingPunct="1">
      <a:defRPr sz="1400" kern="1200">
        <a:solidFill>
          <a:schemeClr val="tx1"/>
        </a:solidFill>
        <a:latin typeface="+mn-lt"/>
        <a:ea typeface="+mn-ea"/>
        <a:cs typeface="+mn-cs"/>
      </a:defRPr>
    </a:lvl4pPr>
    <a:lvl5pPr marL="2438339" algn="l" defTabSz="1219170" rtl="0" eaLnBrk="1" latinLnBrk="0" hangingPunct="1">
      <a:defRPr sz="1400" kern="1200">
        <a:solidFill>
          <a:schemeClr val="tx1"/>
        </a:solidFill>
        <a:latin typeface="+mn-lt"/>
        <a:ea typeface="+mn-ea"/>
        <a:cs typeface="+mn-cs"/>
      </a:defRPr>
    </a:lvl5pPr>
    <a:lvl6pPr marL="3047924" algn="l" defTabSz="1219170" rtl="0" eaLnBrk="1" latinLnBrk="0" hangingPunct="1">
      <a:defRPr sz="1584" kern="1200">
        <a:solidFill>
          <a:schemeClr val="tx1"/>
        </a:solidFill>
        <a:latin typeface="+mn-lt"/>
        <a:ea typeface="+mn-ea"/>
        <a:cs typeface="+mn-cs"/>
      </a:defRPr>
    </a:lvl6pPr>
    <a:lvl7pPr marL="3657509" algn="l" defTabSz="1219170" rtl="0" eaLnBrk="1" latinLnBrk="0" hangingPunct="1">
      <a:defRPr sz="1584" kern="1200">
        <a:solidFill>
          <a:schemeClr val="tx1"/>
        </a:solidFill>
        <a:latin typeface="+mn-lt"/>
        <a:ea typeface="+mn-ea"/>
        <a:cs typeface="+mn-cs"/>
      </a:defRPr>
    </a:lvl7pPr>
    <a:lvl8pPr marL="4267093" algn="l" defTabSz="1219170" rtl="0" eaLnBrk="1" latinLnBrk="0" hangingPunct="1">
      <a:defRPr sz="1584" kern="1200">
        <a:solidFill>
          <a:schemeClr val="tx1"/>
        </a:solidFill>
        <a:latin typeface="+mn-lt"/>
        <a:ea typeface="+mn-ea"/>
        <a:cs typeface="+mn-cs"/>
      </a:defRPr>
    </a:lvl8pPr>
    <a:lvl9pPr marL="4876678" algn="l" defTabSz="1219170" rtl="0" eaLnBrk="1" latinLnBrk="0" hangingPunct="1">
      <a:defRPr sz="158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a:t>
            </a:fld>
            <a:endParaRPr lang="en-US"/>
          </a:p>
        </p:txBody>
      </p:sp>
    </p:spTree>
    <p:extLst>
      <p:ext uri="{BB962C8B-B14F-4D97-AF65-F5344CB8AC3E}">
        <p14:creationId xmlns:p14="http://schemas.microsoft.com/office/powerpoint/2010/main" val="2252386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12</a:t>
            </a:fld>
            <a:endParaRPr lang="en-US"/>
          </a:p>
        </p:txBody>
      </p:sp>
    </p:spTree>
    <p:extLst>
      <p:ext uri="{BB962C8B-B14F-4D97-AF65-F5344CB8AC3E}">
        <p14:creationId xmlns:p14="http://schemas.microsoft.com/office/powerpoint/2010/main" val="2414722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 Repayment</a:t>
            </a:r>
            <a:r>
              <a:rPr lang="en-US" baseline="0" dirty="0"/>
              <a:t> term capped at 25 years.</a:t>
            </a:r>
            <a:endParaRPr lang="en-US" dirty="0"/>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13</a:t>
            </a:fld>
            <a:endParaRPr lang="en-US"/>
          </a:p>
        </p:txBody>
      </p:sp>
    </p:spTree>
    <p:extLst>
      <p:ext uri="{BB962C8B-B14F-4D97-AF65-F5344CB8AC3E}">
        <p14:creationId xmlns:p14="http://schemas.microsoft.com/office/powerpoint/2010/main" val="1293557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14</a:t>
            </a:fld>
            <a:endParaRPr lang="en-US"/>
          </a:p>
        </p:txBody>
      </p:sp>
    </p:spTree>
    <p:extLst>
      <p:ext uri="{BB962C8B-B14F-4D97-AF65-F5344CB8AC3E}">
        <p14:creationId xmlns:p14="http://schemas.microsoft.com/office/powerpoint/2010/main" val="529236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 Repayment</a:t>
            </a:r>
            <a:r>
              <a:rPr lang="en-US" baseline="0" dirty="0"/>
              <a:t> term capped at 20 years.</a:t>
            </a:r>
            <a:endParaRPr lang="en-US" dirty="0"/>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15</a:t>
            </a:fld>
            <a:endParaRPr lang="en-US"/>
          </a:p>
        </p:txBody>
      </p:sp>
    </p:spTree>
    <p:extLst>
      <p:ext uri="{BB962C8B-B14F-4D97-AF65-F5344CB8AC3E}">
        <p14:creationId xmlns:p14="http://schemas.microsoft.com/office/powerpoint/2010/main" val="4137360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16</a:t>
            </a:fld>
            <a:endParaRPr lang="en-US"/>
          </a:p>
        </p:txBody>
      </p:sp>
    </p:spTree>
    <p:extLst>
      <p:ext uri="{BB962C8B-B14F-4D97-AF65-F5344CB8AC3E}">
        <p14:creationId xmlns:p14="http://schemas.microsoft.com/office/powerpoint/2010/main" val="1911017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17</a:t>
            </a:fld>
            <a:endParaRPr lang="en-US"/>
          </a:p>
        </p:txBody>
      </p:sp>
    </p:spTree>
    <p:extLst>
      <p:ext uri="{BB962C8B-B14F-4D97-AF65-F5344CB8AC3E}">
        <p14:creationId xmlns:p14="http://schemas.microsoft.com/office/powerpoint/2010/main" val="1649949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18</a:t>
            </a:fld>
            <a:endParaRPr lang="en-US"/>
          </a:p>
        </p:txBody>
      </p:sp>
    </p:spTree>
    <p:extLst>
      <p:ext uri="{BB962C8B-B14F-4D97-AF65-F5344CB8AC3E}">
        <p14:creationId xmlns:p14="http://schemas.microsoft.com/office/powerpoint/2010/main" val="1773412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19</a:t>
            </a:fld>
            <a:endParaRPr lang="en-US"/>
          </a:p>
        </p:txBody>
      </p:sp>
    </p:spTree>
    <p:extLst>
      <p:ext uri="{BB962C8B-B14F-4D97-AF65-F5344CB8AC3E}">
        <p14:creationId xmlns:p14="http://schemas.microsoft.com/office/powerpoint/2010/main" val="173315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20</a:t>
            </a:fld>
            <a:endParaRPr lang="en-US"/>
          </a:p>
        </p:txBody>
      </p:sp>
    </p:spTree>
    <p:extLst>
      <p:ext uri="{BB962C8B-B14F-4D97-AF65-F5344CB8AC3E}">
        <p14:creationId xmlns:p14="http://schemas.microsoft.com/office/powerpoint/2010/main" val="42087537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21</a:t>
            </a:fld>
            <a:endParaRPr lang="en-US"/>
          </a:p>
        </p:txBody>
      </p:sp>
    </p:spTree>
    <p:extLst>
      <p:ext uri="{BB962C8B-B14F-4D97-AF65-F5344CB8AC3E}">
        <p14:creationId xmlns:p14="http://schemas.microsoft.com/office/powerpoint/2010/main" val="1302379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studentaid.ed.gov, https://studentaid.gov/understand-aid/types/loans/interest-rates</a:t>
            </a:r>
          </a:p>
        </p:txBody>
      </p:sp>
      <p:sp>
        <p:nvSpPr>
          <p:cNvPr id="4" name="Slide Number Placeholder 3"/>
          <p:cNvSpPr>
            <a:spLocks noGrp="1"/>
          </p:cNvSpPr>
          <p:nvPr>
            <p:ph type="sldNum" sz="quarter" idx="10"/>
          </p:nvPr>
        </p:nvSpPr>
        <p:spPr/>
        <p:txBody>
          <a:bodyPr/>
          <a:lstStyle/>
          <a:p>
            <a:fld id="{25B582B6-D7D0-4031-9022-EEC391A7006C}" type="slidenum">
              <a:rPr lang="en-US" smtClean="0"/>
              <a:t>2</a:t>
            </a:fld>
            <a:endParaRPr lang="en-US"/>
          </a:p>
        </p:txBody>
      </p:sp>
    </p:spTree>
    <p:extLst>
      <p:ext uri="{BB962C8B-B14F-4D97-AF65-F5344CB8AC3E}">
        <p14:creationId xmlns:p14="http://schemas.microsoft.com/office/powerpoint/2010/main" val="24100784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22</a:t>
            </a:fld>
            <a:endParaRPr lang="en-US"/>
          </a:p>
        </p:txBody>
      </p:sp>
    </p:spTree>
    <p:extLst>
      <p:ext uri="{BB962C8B-B14F-4D97-AF65-F5344CB8AC3E}">
        <p14:creationId xmlns:p14="http://schemas.microsoft.com/office/powerpoint/2010/main" val="2798003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23</a:t>
            </a:fld>
            <a:endParaRPr lang="en-US"/>
          </a:p>
        </p:txBody>
      </p:sp>
    </p:spTree>
    <p:extLst>
      <p:ext uri="{BB962C8B-B14F-4D97-AF65-F5344CB8AC3E}">
        <p14:creationId xmlns:p14="http://schemas.microsoft.com/office/powerpoint/2010/main" val="35385867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 pdf</a:t>
            </a:r>
            <a:r>
              <a:rPr lang="en-US" baseline="0" dirty="0"/>
              <a:t> is from Great Lakes, with permission from Great Lakes to use this chart</a:t>
            </a:r>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24</a:t>
            </a:fld>
            <a:endParaRPr lang="en-US"/>
          </a:p>
        </p:txBody>
      </p:sp>
    </p:spTree>
    <p:extLst>
      <p:ext uri="{BB962C8B-B14F-4D97-AF65-F5344CB8AC3E}">
        <p14:creationId xmlns:p14="http://schemas.microsoft.com/office/powerpoint/2010/main" val="27059136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 various FA conferences</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25</a:t>
            </a:fld>
            <a:endParaRPr lang="en-US"/>
          </a:p>
        </p:txBody>
      </p:sp>
    </p:spTree>
    <p:extLst>
      <p:ext uri="{BB962C8B-B14F-4D97-AF65-F5344CB8AC3E}">
        <p14:creationId xmlns:p14="http://schemas.microsoft.com/office/powerpoint/2010/main" val="27325286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26</a:t>
            </a:fld>
            <a:endParaRPr lang="en-US"/>
          </a:p>
        </p:txBody>
      </p:sp>
    </p:spTree>
    <p:extLst>
      <p:ext uri="{BB962C8B-B14F-4D97-AF65-F5344CB8AC3E}">
        <p14:creationId xmlns:p14="http://schemas.microsoft.com/office/powerpoint/2010/main" val="40967807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27</a:t>
            </a:fld>
            <a:endParaRPr lang="en-US"/>
          </a:p>
        </p:txBody>
      </p:sp>
    </p:spTree>
    <p:extLst>
      <p:ext uri="{BB962C8B-B14F-4D97-AF65-F5344CB8AC3E}">
        <p14:creationId xmlns:p14="http://schemas.microsoft.com/office/powerpoint/2010/main" val="6895791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28</a:t>
            </a:fld>
            <a:endParaRPr lang="en-US"/>
          </a:p>
        </p:txBody>
      </p:sp>
    </p:spTree>
    <p:extLst>
      <p:ext uri="{BB962C8B-B14F-4D97-AF65-F5344CB8AC3E}">
        <p14:creationId xmlns:p14="http://schemas.microsoft.com/office/powerpoint/2010/main" val="28979577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29</a:t>
            </a:fld>
            <a:endParaRPr lang="en-US"/>
          </a:p>
        </p:txBody>
      </p:sp>
    </p:spTree>
    <p:extLst>
      <p:ext uri="{BB962C8B-B14F-4D97-AF65-F5344CB8AC3E}">
        <p14:creationId xmlns:p14="http://schemas.microsoft.com/office/powerpoint/2010/main" val="32824020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30</a:t>
            </a:fld>
            <a:endParaRPr lang="en-US"/>
          </a:p>
        </p:txBody>
      </p:sp>
    </p:spTree>
    <p:extLst>
      <p:ext uri="{BB962C8B-B14F-4D97-AF65-F5344CB8AC3E}">
        <p14:creationId xmlns:p14="http://schemas.microsoft.com/office/powerpoint/2010/main" val="2266335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32</a:t>
            </a:fld>
            <a:endParaRPr lang="en-US"/>
          </a:p>
        </p:txBody>
      </p:sp>
    </p:spTree>
    <p:extLst>
      <p:ext uri="{BB962C8B-B14F-4D97-AF65-F5344CB8AC3E}">
        <p14:creationId xmlns:p14="http://schemas.microsoft.com/office/powerpoint/2010/main" val="1365706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a:t>
            </a:r>
            <a:r>
              <a:rPr lang="en-US" baseline="0" dirty="0"/>
              <a:t>  studentaid.ed.gov and www.annualcreditreport.com</a:t>
            </a:r>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3</a:t>
            </a:fld>
            <a:endParaRPr lang="en-US"/>
          </a:p>
        </p:txBody>
      </p:sp>
    </p:spTree>
    <p:extLst>
      <p:ext uri="{BB962C8B-B14F-4D97-AF65-F5344CB8AC3E}">
        <p14:creationId xmlns:p14="http://schemas.microsoft.com/office/powerpoint/2010/main" val="836914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a:t>
            </a:r>
            <a:r>
              <a:rPr lang="en-US" baseline="0" dirty="0"/>
              <a:t>  www.annualcreditreport.com</a:t>
            </a:r>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5</a:t>
            </a:fld>
            <a:endParaRPr lang="en-US"/>
          </a:p>
        </p:txBody>
      </p:sp>
    </p:spTree>
    <p:extLst>
      <p:ext uri="{BB962C8B-B14F-4D97-AF65-F5344CB8AC3E}">
        <p14:creationId xmlns:p14="http://schemas.microsoft.com/office/powerpoint/2010/main" val="744319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studentaid.ed.gov</a:t>
            </a:r>
          </a:p>
        </p:txBody>
      </p:sp>
      <p:sp>
        <p:nvSpPr>
          <p:cNvPr id="4" name="Slide Number Placeholder 3"/>
          <p:cNvSpPr>
            <a:spLocks noGrp="1"/>
          </p:cNvSpPr>
          <p:nvPr>
            <p:ph type="sldNum" sz="quarter" idx="10"/>
          </p:nvPr>
        </p:nvSpPr>
        <p:spPr/>
        <p:txBody>
          <a:bodyPr/>
          <a:lstStyle/>
          <a:p>
            <a:fld id="{25B582B6-D7D0-4031-9022-EEC391A7006C}" type="slidenum">
              <a:rPr lang="en-US" smtClean="0"/>
              <a:t>6</a:t>
            </a:fld>
            <a:endParaRPr lang="en-US"/>
          </a:p>
        </p:txBody>
      </p:sp>
    </p:spTree>
    <p:extLst>
      <p:ext uri="{BB962C8B-B14F-4D97-AF65-F5344CB8AC3E}">
        <p14:creationId xmlns:p14="http://schemas.microsoft.com/office/powerpoint/2010/main" val="2028605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7</a:t>
            </a:fld>
            <a:endParaRPr lang="en-US"/>
          </a:p>
        </p:txBody>
      </p:sp>
    </p:spTree>
    <p:extLst>
      <p:ext uri="{BB962C8B-B14F-4D97-AF65-F5344CB8AC3E}">
        <p14:creationId xmlns:p14="http://schemas.microsoft.com/office/powerpoint/2010/main" val="1295446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9</a:t>
            </a:fld>
            <a:endParaRPr lang="en-US"/>
          </a:p>
        </p:txBody>
      </p:sp>
    </p:spTree>
    <p:extLst>
      <p:ext uri="{BB962C8B-B14F-4D97-AF65-F5344CB8AC3E}">
        <p14:creationId xmlns:p14="http://schemas.microsoft.com/office/powerpoint/2010/main" val="1533919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10</a:t>
            </a:fld>
            <a:endParaRPr lang="en-US"/>
          </a:p>
        </p:txBody>
      </p:sp>
    </p:spTree>
    <p:extLst>
      <p:ext uri="{BB962C8B-B14F-4D97-AF65-F5344CB8AC3E}">
        <p14:creationId xmlns:p14="http://schemas.microsoft.com/office/powerpoint/2010/main" val="1877521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  studentaid.ed.gov</a:t>
            </a:r>
          </a:p>
          <a:p>
            <a:endParaRPr lang="en-US" dirty="0"/>
          </a:p>
        </p:txBody>
      </p:sp>
      <p:sp>
        <p:nvSpPr>
          <p:cNvPr id="4" name="Slide Number Placeholder 3"/>
          <p:cNvSpPr>
            <a:spLocks noGrp="1"/>
          </p:cNvSpPr>
          <p:nvPr>
            <p:ph type="sldNum" sz="quarter" idx="10"/>
          </p:nvPr>
        </p:nvSpPr>
        <p:spPr/>
        <p:txBody>
          <a:bodyPr/>
          <a:lstStyle/>
          <a:p>
            <a:fld id="{25B582B6-D7D0-4031-9022-EEC391A7006C}" type="slidenum">
              <a:rPr lang="en-US" smtClean="0"/>
              <a:t>11</a:t>
            </a:fld>
            <a:endParaRPr lang="en-US"/>
          </a:p>
        </p:txBody>
      </p:sp>
    </p:spTree>
    <p:extLst>
      <p:ext uri="{BB962C8B-B14F-4D97-AF65-F5344CB8AC3E}">
        <p14:creationId xmlns:p14="http://schemas.microsoft.com/office/powerpoint/2010/main" val="29144735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auto">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black">
          <a:xfrm>
            <a:off x="204418" y="1371599"/>
            <a:ext cx="8735165" cy="1709928"/>
          </a:xfrm>
        </p:spPr>
        <p:txBody>
          <a:bodyPr lIns="9144" rIns="9144" anchor="b">
            <a:noAutofit/>
          </a:bodyPr>
          <a:lstStyle>
            <a:lvl1pPr algn="l">
              <a:defRPr sz="3200">
                <a:solidFill>
                  <a:schemeClr val="accent2"/>
                </a:solidFill>
                <a:effectLst>
                  <a:outerShdw blurRad="50800" dist="38100" dir="2700000" algn="tl" rotWithShape="0">
                    <a:prstClr val="black">
                      <a:alpha val="40000"/>
                    </a:prstClr>
                  </a:outerShdw>
                </a:effectLst>
              </a:defRPr>
            </a:lvl1pPr>
          </a:lstStyle>
          <a:p>
            <a:r>
              <a:t>Add Title Here</a:t>
            </a:r>
          </a:p>
        </p:txBody>
      </p:sp>
      <p:sp>
        <p:nvSpPr>
          <p:cNvPr id="3" name="Subtitle 2"/>
          <p:cNvSpPr>
            <a:spLocks noGrp="1"/>
          </p:cNvSpPr>
          <p:nvPr>
            <p:ph type="subTitle" idx="1" hasCustomPrompt="1"/>
            <p:custDataLst>
              <p:tags r:id="rId1"/>
            </p:custDataLst>
          </p:nvPr>
        </p:nvSpPr>
        <p:spPr bwMode="black">
          <a:xfrm>
            <a:off x="204418" y="3109830"/>
            <a:ext cx="8735165" cy="868680"/>
          </a:xfrm>
        </p:spPr>
        <p:txBody>
          <a:bodyPr rIns="9144" bIns="0">
            <a:noAutofit/>
          </a:bodyPr>
          <a:lstStyle>
            <a:lvl1pPr marL="0" indent="0" algn="l">
              <a:spcBef>
                <a:spcPts val="0"/>
              </a:spcBef>
              <a:buNone/>
              <a:defRPr sz="2000">
                <a:solidFill>
                  <a:schemeClr val="bg1"/>
                </a:solidFill>
                <a:effectLst>
                  <a:outerShdw blurRad="50800" dist="38100" dir="2700000" algn="tl" rotWithShape="0">
                    <a:prstClr val="black">
                      <a:alpha val="40000"/>
                    </a:prstClr>
                  </a:outerShdw>
                </a:effectLst>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t>Add Subtitle Here</a:t>
            </a:r>
          </a:p>
        </p:txBody>
      </p:sp>
      <p:pic>
        <p:nvPicPr>
          <p:cNvPr id="5" name="logo"/>
          <p:cNvPicPr>
            <a:picLocks noChangeAspect="1"/>
          </p:cNvPicPr>
          <p:nvPr userDrawn="1">
            <p:custDataLst>
              <p:tags r:id="rId2"/>
            </p:custDataLst>
          </p:nvPr>
        </p:nvPicPr>
        <p:blipFill>
          <a:blip r:embed="rId5"/>
          <a:stretch>
            <a:fillRect/>
          </a:stretch>
        </p:blipFill>
        <p:spPr>
          <a:xfrm>
            <a:off x="6968326" y="6141600"/>
            <a:ext cx="1840346" cy="630000"/>
          </a:xfrm>
          <a:prstGeom prst="rect">
            <a:avLst/>
          </a:prstGeom>
        </p:spPr>
      </p:pic>
    </p:spTree>
    <p:extLst>
      <p:ext uri="{BB962C8B-B14F-4D97-AF65-F5344CB8AC3E}">
        <p14:creationId xmlns:p14="http://schemas.microsoft.com/office/powerpoint/2010/main" val="1965182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U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noAutofit/>
          </a:bodyPr>
          <a:lstStyle>
            <a:lvl1pPr>
              <a:defRPr/>
            </a:lvl1pPr>
          </a:lstStyle>
          <a:p>
            <a:r>
              <a:rPr dirty="0"/>
              <a:t>Page Title Here</a:t>
            </a:r>
          </a:p>
        </p:txBody>
      </p:sp>
      <p:sp>
        <p:nvSpPr>
          <p:cNvPr id="3" name="Content Placeholder 2"/>
          <p:cNvSpPr>
            <a:spLocks noGrp="1"/>
          </p:cNvSpPr>
          <p:nvPr>
            <p:ph idx="1" hasCustomPrompt="1"/>
          </p:nvPr>
        </p:nvSpPr>
        <p:spPr>
          <a:xfrm>
            <a:off x="127000" y="974725"/>
            <a:ext cx="8888413" cy="2491423"/>
          </a:xfrm>
        </p:spPr>
        <p:txBody>
          <a:bodyPr>
            <a:noAutofit/>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Date Placeholder 3"/>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5" name="Footer Placeholder 4"/>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fld id="{4F90343F-D056-4E24-BE3D-A305BDC1A23E}" type="slidenum">
              <a:rPr/>
              <a:pPr/>
              <a:t>‹#›</a:t>
            </a:fld>
            <a:endParaRPr/>
          </a:p>
        </p:txBody>
      </p:sp>
      <p:sp>
        <p:nvSpPr>
          <p:cNvPr id="8" name="Content Placeholder 7"/>
          <p:cNvSpPr>
            <a:spLocks noGrp="1"/>
          </p:cNvSpPr>
          <p:nvPr>
            <p:ph sz="quarter" idx="13" hasCustomPrompt="1"/>
          </p:nvPr>
        </p:nvSpPr>
        <p:spPr>
          <a:xfrm>
            <a:off x="127000" y="3829050"/>
            <a:ext cx="8888413" cy="2495550"/>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10" name="Text Placeholder 7"/>
          <p:cNvSpPr>
            <a:spLocks noGrp="1"/>
          </p:cNvSpPr>
          <p:nvPr>
            <p:ph type="body" sz="quarter" idx="15"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11" name="Text Placeholder 10"/>
          <p:cNvSpPr>
            <a:spLocks noGrp="1"/>
          </p:cNvSpPr>
          <p:nvPr>
            <p:ph type="body" sz="quarter" idx="16" hasCustomPrompt="1"/>
            <p:custDataLst>
              <p:tags r:id="rId1"/>
            </p:custDataLst>
          </p:nvPr>
        </p:nvSpPr>
        <p:spPr>
          <a:xfrm>
            <a:off x="128017" y="435179"/>
            <a:ext cx="7761525" cy="384048"/>
          </a:xfrm>
        </p:spPr>
        <p:txBody>
          <a:bodyPr lIns="0" rIns="0"/>
          <a:lstStyle>
            <a:lvl1pPr marL="0" indent="0">
              <a:buNone/>
              <a:defRPr sz="1800">
                <a:solidFill>
                  <a:schemeClr val="tx2"/>
                </a:solidFill>
              </a:defRPr>
            </a:lvl1pPr>
          </a:lstStyle>
          <a:p>
            <a:pPr lvl="0"/>
            <a:r>
              <a:rPr lang="en-US" dirty="0"/>
              <a:t>Subtitle Here</a:t>
            </a:r>
          </a:p>
        </p:txBody>
      </p:sp>
    </p:spTree>
    <p:extLst>
      <p:ext uri="{BB962C8B-B14F-4D97-AF65-F5344CB8AC3E}">
        <p14:creationId xmlns:p14="http://schemas.microsoft.com/office/powerpoint/2010/main" val="2294104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Up Content 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lstStyle>
            <a:lvl1pPr>
              <a:defRPr/>
            </a:lvl1pPr>
          </a:lstStyle>
          <a:p>
            <a:r>
              <a:rPr dirty="0"/>
              <a:t>Page Title Here</a:t>
            </a:r>
          </a:p>
        </p:txBody>
      </p:sp>
      <p:sp>
        <p:nvSpPr>
          <p:cNvPr id="3" name="Content Placeholder 2"/>
          <p:cNvSpPr>
            <a:spLocks noGrp="1"/>
          </p:cNvSpPr>
          <p:nvPr>
            <p:ph sz="half" idx="1" hasCustomPrompt="1"/>
          </p:nvPr>
        </p:nvSpPr>
        <p:spPr>
          <a:xfrm>
            <a:off x="127000" y="974725"/>
            <a:ext cx="8888413" cy="2492375"/>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Content Placeholder 3"/>
          <p:cNvSpPr>
            <a:spLocks noGrp="1"/>
          </p:cNvSpPr>
          <p:nvPr>
            <p:ph sz="half" idx="2" hasCustomPrompt="1"/>
          </p:nvPr>
        </p:nvSpPr>
        <p:spPr>
          <a:xfrm>
            <a:off x="128016" y="3831907"/>
            <a:ext cx="4257009" cy="2492693"/>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8" name="Content Placeholder 2"/>
          <p:cNvSpPr>
            <a:spLocks noGrp="1"/>
          </p:cNvSpPr>
          <p:nvPr>
            <p:ph sz="half" idx="13" hasCustomPrompt="1"/>
          </p:nvPr>
        </p:nvSpPr>
        <p:spPr>
          <a:xfrm>
            <a:off x="4752975" y="3831907"/>
            <a:ext cx="4262438" cy="2492693"/>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10" name="Text Placeholder 7"/>
          <p:cNvSpPr>
            <a:spLocks noGrp="1"/>
          </p:cNvSpPr>
          <p:nvPr>
            <p:ph type="body" sz="quarter" idx="15"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Tx/>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9" name="Text Placeholder 8"/>
          <p:cNvSpPr>
            <a:spLocks noGrp="1"/>
          </p:cNvSpPr>
          <p:nvPr>
            <p:ph type="body" sz="quarter" idx="16" hasCustomPrompt="1"/>
            <p:custDataLst>
              <p:tags r:id="rId1"/>
            </p:custDataLst>
          </p:nvPr>
        </p:nvSpPr>
        <p:spPr>
          <a:xfrm>
            <a:off x="126999" y="435179"/>
            <a:ext cx="7762542" cy="384048"/>
          </a:xfrm>
          <a:prstGeom prst="rect">
            <a:avLst/>
          </a:prstGeom>
        </p:spPr>
        <p:txBody>
          <a:bodyPr lIns="0" tIns="0" rIns="0" bIns="0"/>
          <a:lstStyle>
            <a:lvl1pPr marL="0" indent="0">
              <a:buFontTx/>
              <a:buNone/>
              <a:defRPr lang="en-GB" sz="1800" b="0" kern="1200" baseline="0" dirty="0">
                <a:solidFill>
                  <a:schemeClr val="tx2"/>
                </a:solidFill>
                <a:latin typeface="+mn-lt"/>
                <a:ea typeface="+mn-ea"/>
                <a:cs typeface="+mn-cs"/>
              </a:defRPr>
            </a:lvl1pPr>
          </a:lstStyle>
          <a:p>
            <a:pPr marL="0" lvl="0" indent="0" algn="l" defTabSz="914378" rtl="0" eaLnBrk="1" latinLnBrk="0" hangingPunct="1">
              <a:lnSpc>
                <a:spcPct val="90000"/>
              </a:lnSpc>
              <a:spcBef>
                <a:spcPts val="1800"/>
              </a:spcBef>
              <a:buClr>
                <a:schemeClr val="tx2"/>
              </a:buClr>
              <a:buFont typeface="Wingdings" panose="05000000000000000000" pitchFamily="2" charset="2"/>
              <a:buNone/>
            </a:pPr>
            <a:r>
              <a:rPr lang="en-US" dirty="0"/>
              <a:t>Subtitle Here</a:t>
            </a:r>
            <a:endParaRPr lang="en-GB" dirty="0"/>
          </a:p>
        </p:txBody>
      </p:sp>
    </p:spTree>
    <p:extLst>
      <p:ext uri="{BB962C8B-B14F-4D97-AF65-F5344CB8AC3E}">
        <p14:creationId xmlns:p14="http://schemas.microsoft.com/office/powerpoint/2010/main" val="2877690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Up Content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lstStyle>
            <a:lvl1pPr>
              <a:defRPr baseline="0"/>
            </a:lvl1pPr>
          </a:lstStyle>
          <a:p>
            <a:r>
              <a:t>Page Title Here</a:t>
            </a:r>
          </a:p>
        </p:txBody>
      </p:sp>
      <p:sp>
        <p:nvSpPr>
          <p:cNvPr id="3" name="Content Placeholder 2"/>
          <p:cNvSpPr>
            <a:spLocks noGrp="1"/>
          </p:cNvSpPr>
          <p:nvPr>
            <p:ph sz="half" idx="1" hasCustomPrompt="1"/>
          </p:nvPr>
        </p:nvSpPr>
        <p:spPr>
          <a:xfrm>
            <a:off x="127001" y="974725"/>
            <a:ext cx="4262437" cy="2492375"/>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Content Placeholder 3"/>
          <p:cNvSpPr>
            <a:spLocks noGrp="1"/>
          </p:cNvSpPr>
          <p:nvPr>
            <p:ph sz="half" idx="2" hasCustomPrompt="1"/>
          </p:nvPr>
        </p:nvSpPr>
        <p:spPr>
          <a:xfrm>
            <a:off x="4752975" y="975804"/>
            <a:ext cx="4262437" cy="249129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8" name="Content Placeholder 2"/>
          <p:cNvSpPr>
            <a:spLocks noGrp="1"/>
          </p:cNvSpPr>
          <p:nvPr>
            <p:ph sz="half" idx="13" hasCustomPrompt="1"/>
          </p:nvPr>
        </p:nvSpPr>
        <p:spPr>
          <a:xfrm>
            <a:off x="127000" y="3829050"/>
            <a:ext cx="8888413" cy="2493202"/>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10" name="Text Placeholder 7"/>
          <p:cNvSpPr>
            <a:spLocks noGrp="1"/>
          </p:cNvSpPr>
          <p:nvPr>
            <p:ph type="body" sz="quarter" idx="15" hasCustomPrompt="1"/>
          </p:nvPr>
        </p:nvSpPr>
        <p:spPr>
          <a:xfrm>
            <a:off x="132429" y="6324600"/>
            <a:ext cx="8879142" cy="178463"/>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12" name="Text Placeholder 11"/>
          <p:cNvSpPr>
            <a:spLocks noGrp="1"/>
          </p:cNvSpPr>
          <p:nvPr>
            <p:ph type="body" sz="quarter" idx="17" hasCustomPrompt="1"/>
            <p:custDataLst>
              <p:tags r:id="rId1"/>
            </p:custDataLst>
          </p:nvPr>
        </p:nvSpPr>
        <p:spPr>
          <a:xfrm>
            <a:off x="128017" y="435179"/>
            <a:ext cx="7761525" cy="384048"/>
          </a:xfrm>
        </p:spPr>
        <p:txBody>
          <a:bodyPr lIns="0" rIns="0"/>
          <a:lstStyle>
            <a:lvl1pPr marL="0" indent="0">
              <a:buNone/>
              <a:defRPr sz="1800">
                <a:solidFill>
                  <a:schemeClr val="tx2"/>
                </a:solidFill>
              </a:defRPr>
            </a:lvl1pPr>
          </a:lstStyle>
          <a:p>
            <a:pPr lvl="0"/>
            <a:r>
              <a:rPr lang="en-US" dirty="0"/>
              <a:t>Subtitle Here</a:t>
            </a:r>
          </a:p>
        </p:txBody>
      </p:sp>
    </p:spTree>
    <p:extLst>
      <p:ext uri="{BB962C8B-B14F-4D97-AF65-F5344CB8AC3E}">
        <p14:creationId xmlns:p14="http://schemas.microsoft.com/office/powerpoint/2010/main" val="187808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Up Content 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3" name="Content Placeholder 2"/>
          <p:cNvSpPr>
            <a:spLocks noGrp="1"/>
          </p:cNvSpPr>
          <p:nvPr>
            <p:ph sz="half" idx="1" hasCustomPrompt="1"/>
          </p:nvPr>
        </p:nvSpPr>
        <p:spPr>
          <a:xfrm>
            <a:off x="127000" y="975804"/>
            <a:ext cx="4262438" cy="534879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Content Placeholder 3"/>
          <p:cNvSpPr>
            <a:spLocks noGrp="1"/>
          </p:cNvSpPr>
          <p:nvPr>
            <p:ph sz="half" idx="2" hasCustomPrompt="1"/>
          </p:nvPr>
        </p:nvSpPr>
        <p:spPr>
          <a:xfrm>
            <a:off x="4752974" y="975804"/>
            <a:ext cx="4262439" cy="249129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8" name="Content Placeholder 2"/>
          <p:cNvSpPr>
            <a:spLocks noGrp="1"/>
          </p:cNvSpPr>
          <p:nvPr>
            <p:ph sz="half" idx="13" hasCustomPrompt="1"/>
          </p:nvPr>
        </p:nvSpPr>
        <p:spPr>
          <a:xfrm>
            <a:off x="4752974" y="3829051"/>
            <a:ext cx="4258597" cy="2495549"/>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10" name="Text Placeholder 7"/>
          <p:cNvSpPr>
            <a:spLocks noGrp="1"/>
          </p:cNvSpPr>
          <p:nvPr>
            <p:ph type="body" sz="quarter" idx="15"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12" name="Text Placeholder 11"/>
          <p:cNvSpPr>
            <a:spLocks noGrp="1"/>
          </p:cNvSpPr>
          <p:nvPr>
            <p:ph type="body" sz="quarter" idx="17" hasCustomPrompt="1"/>
            <p:custDataLst>
              <p:tags r:id="rId1"/>
            </p:custDataLst>
          </p:nvPr>
        </p:nvSpPr>
        <p:spPr>
          <a:xfrm>
            <a:off x="128017" y="435179"/>
            <a:ext cx="7761525" cy="384048"/>
          </a:xfrm>
        </p:spPr>
        <p:txBody>
          <a:bodyPr lIns="0" rIns="0"/>
          <a:lstStyle>
            <a:lvl1pPr marL="0" indent="0">
              <a:buNone/>
              <a:defRPr lang="en-GB" sz="1800" b="0" kern="1200" baseline="0" dirty="0">
                <a:solidFill>
                  <a:schemeClr val="tx2"/>
                </a:solidFill>
                <a:latin typeface="+mn-lt"/>
                <a:ea typeface="+mn-ea"/>
                <a:cs typeface="+mn-cs"/>
              </a:defRPr>
            </a:lvl1pPr>
            <a:lvl2pPr marL="177800" indent="0">
              <a:buNone/>
              <a:defRPr/>
            </a:lvl2pPr>
            <a:lvl3pPr marL="342900" indent="0">
              <a:buNone/>
              <a:defRPr/>
            </a:lvl3pPr>
            <a:lvl4pPr marL="515937" indent="0">
              <a:buNone/>
              <a:defRPr/>
            </a:lvl4pPr>
            <a:lvl5pPr marL="685800" indent="0">
              <a:buNone/>
              <a:defRPr/>
            </a:lvl5pPr>
          </a:lstStyle>
          <a:p>
            <a:pPr marL="0" lvl="0" indent="0" algn="l" defTabSz="914378" rtl="0" eaLnBrk="1" latinLnBrk="0" hangingPunct="1">
              <a:lnSpc>
                <a:spcPct val="90000"/>
              </a:lnSpc>
              <a:spcBef>
                <a:spcPts val="1800"/>
              </a:spcBef>
              <a:buClr>
                <a:schemeClr val="tx2"/>
              </a:buClr>
              <a:buFontTx/>
              <a:buNone/>
            </a:pPr>
            <a:r>
              <a:rPr lang="en-US" dirty="0"/>
              <a:t>Subtitle Here</a:t>
            </a:r>
            <a:endParaRPr lang="en-GB" dirty="0"/>
          </a:p>
        </p:txBody>
      </p:sp>
    </p:spTree>
    <p:extLst>
      <p:ext uri="{BB962C8B-B14F-4D97-AF65-F5344CB8AC3E}">
        <p14:creationId xmlns:p14="http://schemas.microsoft.com/office/powerpoint/2010/main" val="487957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Up Content 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3" name="Content Placeholder 2"/>
          <p:cNvSpPr>
            <a:spLocks noGrp="1"/>
          </p:cNvSpPr>
          <p:nvPr>
            <p:ph sz="half" idx="1" hasCustomPrompt="1"/>
          </p:nvPr>
        </p:nvSpPr>
        <p:spPr>
          <a:xfrm>
            <a:off x="127000" y="975804"/>
            <a:ext cx="4262437" cy="249129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Content Placeholder 3"/>
          <p:cNvSpPr>
            <a:spLocks noGrp="1"/>
          </p:cNvSpPr>
          <p:nvPr>
            <p:ph sz="half" idx="2" hasCustomPrompt="1"/>
          </p:nvPr>
        </p:nvSpPr>
        <p:spPr>
          <a:xfrm>
            <a:off x="4752975" y="975804"/>
            <a:ext cx="4262438" cy="534879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8" name="Content Placeholder 2"/>
          <p:cNvSpPr>
            <a:spLocks noGrp="1"/>
          </p:cNvSpPr>
          <p:nvPr>
            <p:ph sz="half" idx="13" hasCustomPrompt="1"/>
          </p:nvPr>
        </p:nvSpPr>
        <p:spPr>
          <a:xfrm>
            <a:off x="127000" y="3829051"/>
            <a:ext cx="4262438" cy="2495550"/>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10" name="Text Placeholder 7"/>
          <p:cNvSpPr>
            <a:spLocks noGrp="1"/>
          </p:cNvSpPr>
          <p:nvPr>
            <p:ph type="body" sz="quarter" idx="15"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9" name="Text Placeholder 8"/>
          <p:cNvSpPr>
            <a:spLocks noGrp="1"/>
          </p:cNvSpPr>
          <p:nvPr>
            <p:ph type="body" sz="quarter" idx="16" hasCustomPrompt="1"/>
            <p:custDataLst>
              <p:tags r:id="rId1"/>
            </p:custDataLst>
          </p:nvPr>
        </p:nvSpPr>
        <p:spPr>
          <a:xfrm>
            <a:off x="126999" y="435179"/>
            <a:ext cx="7762542"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3940836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U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lstStyle>
            <a:lvl1pPr>
              <a:defRPr baseline="0"/>
            </a:lvl1pPr>
          </a:lstStyle>
          <a:p>
            <a:r>
              <a:t>Page Title Here</a:t>
            </a:r>
          </a:p>
        </p:txBody>
      </p:sp>
      <p:sp>
        <p:nvSpPr>
          <p:cNvPr id="3" name="Content Placeholder 2"/>
          <p:cNvSpPr>
            <a:spLocks noGrp="1"/>
          </p:cNvSpPr>
          <p:nvPr>
            <p:ph sz="half" idx="1" hasCustomPrompt="1"/>
          </p:nvPr>
        </p:nvSpPr>
        <p:spPr>
          <a:xfrm>
            <a:off x="127000" y="974725"/>
            <a:ext cx="4262438" cy="2491423"/>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Content Placeholder 3"/>
          <p:cNvSpPr>
            <a:spLocks noGrp="1"/>
          </p:cNvSpPr>
          <p:nvPr>
            <p:ph sz="half" idx="2" hasCustomPrompt="1"/>
          </p:nvPr>
        </p:nvSpPr>
        <p:spPr>
          <a:xfrm>
            <a:off x="4752974" y="974725"/>
            <a:ext cx="4262439" cy="2491423"/>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8" name="Content Placeholder 2"/>
          <p:cNvSpPr>
            <a:spLocks noGrp="1"/>
          </p:cNvSpPr>
          <p:nvPr>
            <p:ph sz="half" idx="13" hasCustomPrompt="1"/>
          </p:nvPr>
        </p:nvSpPr>
        <p:spPr>
          <a:xfrm>
            <a:off x="127000" y="3829051"/>
            <a:ext cx="4262438" cy="2496312"/>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9" name="Content Placeholder 3"/>
          <p:cNvSpPr>
            <a:spLocks noGrp="1"/>
          </p:cNvSpPr>
          <p:nvPr>
            <p:ph sz="half" idx="14" hasCustomPrompt="1"/>
          </p:nvPr>
        </p:nvSpPr>
        <p:spPr>
          <a:xfrm>
            <a:off x="4752975" y="3829051"/>
            <a:ext cx="4262438" cy="2496312"/>
          </a:xfrm>
        </p:spPr>
        <p:txBody>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11" name="Text Placeholder 7"/>
          <p:cNvSpPr>
            <a:spLocks noGrp="1"/>
          </p:cNvSpPr>
          <p:nvPr>
            <p:ph type="body" sz="quarter" idx="16"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Wingdings" panose="05000000000000000000" pitchFamily="2" charset="2"/>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10" name="Text Placeholder 9"/>
          <p:cNvSpPr>
            <a:spLocks noGrp="1"/>
          </p:cNvSpPr>
          <p:nvPr>
            <p:ph type="body" sz="quarter" idx="17" hasCustomPrompt="1"/>
            <p:custDataLst>
              <p:tags r:id="rId1"/>
            </p:custDataLst>
          </p:nvPr>
        </p:nvSpPr>
        <p:spPr>
          <a:xfrm>
            <a:off x="126999" y="435179"/>
            <a:ext cx="7762542"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3888672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Executive Summar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9" y="110805"/>
            <a:ext cx="7762542" cy="304511"/>
          </a:xfrm>
        </p:spPr>
        <p:txBody>
          <a:bodyPr/>
          <a:lstStyle>
            <a:lvl1pPr>
              <a:defRPr baseline="0"/>
            </a:lvl1pPr>
          </a:lstStyle>
          <a:p>
            <a:r>
              <a:t>Page Title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11" name="Text Placeholder 7"/>
          <p:cNvSpPr>
            <a:spLocks noGrp="1"/>
          </p:cNvSpPr>
          <p:nvPr>
            <p:ph type="body" sz="quarter" idx="16"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Wingdings" panose="05000000000000000000" pitchFamily="2" charset="2"/>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14" name="Text Placeholder 13"/>
          <p:cNvSpPr>
            <a:spLocks noGrp="1"/>
          </p:cNvSpPr>
          <p:nvPr>
            <p:ph type="body" sz="quarter" idx="17" hasCustomPrompt="1"/>
          </p:nvPr>
        </p:nvSpPr>
        <p:spPr>
          <a:xfrm>
            <a:off x="144092" y="1066992"/>
            <a:ext cx="2953512" cy="1152525"/>
          </a:xfrm>
          <a:solidFill>
            <a:schemeClr val="tx2"/>
          </a:solidFill>
          <a:ln w="28575">
            <a:solidFill>
              <a:schemeClr val="tx2"/>
            </a:solidFill>
          </a:ln>
        </p:spPr>
        <p:txBody>
          <a:bodyPr anchor="ctr"/>
          <a:lstStyle>
            <a:lvl1pPr marL="0" indent="0" algn="ctr">
              <a:buNone/>
              <a:defRPr sz="1600" b="1">
                <a:solidFill>
                  <a:schemeClr val="bg1"/>
                </a:solidFill>
              </a:defRPr>
            </a:lvl1pPr>
            <a:lvl2pPr marL="177800" indent="0" algn="ctr">
              <a:buNone/>
              <a:defRPr/>
            </a:lvl2pPr>
            <a:lvl3pPr marL="342900" indent="0" algn="ctr">
              <a:buNone/>
              <a:defRPr/>
            </a:lvl3pPr>
            <a:lvl4pPr marL="515937" indent="0" algn="ctr">
              <a:buNone/>
              <a:defRPr/>
            </a:lvl4pPr>
            <a:lvl5pPr marL="685800" indent="0" algn="ctr">
              <a:buNone/>
              <a:defRPr/>
            </a:lvl5pPr>
          </a:lstStyle>
          <a:p>
            <a:pPr lvl="0"/>
            <a:r>
              <a:t>Summary Text 1</a:t>
            </a:r>
          </a:p>
        </p:txBody>
      </p:sp>
      <p:sp>
        <p:nvSpPr>
          <p:cNvPr id="15" name="Text Placeholder 13"/>
          <p:cNvSpPr>
            <a:spLocks noGrp="1"/>
          </p:cNvSpPr>
          <p:nvPr>
            <p:ph type="body" sz="quarter" idx="18" hasCustomPrompt="1"/>
          </p:nvPr>
        </p:nvSpPr>
        <p:spPr>
          <a:xfrm>
            <a:off x="144092" y="2400419"/>
            <a:ext cx="2953512" cy="1152525"/>
          </a:xfrm>
          <a:solidFill>
            <a:schemeClr val="tx2"/>
          </a:solidFill>
          <a:ln w="28575">
            <a:solidFill>
              <a:schemeClr val="tx2"/>
            </a:solidFill>
          </a:ln>
        </p:spPr>
        <p:txBody>
          <a:bodyPr anchor="ctr"/>
          <a:lstStyle>
            <a:lvl1pPr marL="0" indent="0" algn="ctr">
              <a:buNone/>
              <a:defRPr sz="1600" b="1">
                <a:solidFill>
                  <a:schemeClr val="bg1"/>
                </a:solidFill>
              </a:defRPr>
            </a:lvl1pPr>
            <a:lvl2pPr marL="177800" indent="0" algn="ctr">
              <a:buNone/>
              <a:defRPr/>
            </a:lvl2pPr>
            <a:lvl3pPr marL="342900" indent="0" algn="ctr">
              <a:buNone/>
              <a:defRPr/>
            </a:lvl3pPr>
            <a:lvl4pPr marL="515937" indent="0" algn="ctr">
              <a:buNone/>
              <a:defRPr/>
            </a:lvl4pPr>
            <a:lvl5pPr marL="685800" indent="0" algn="ctr">
              <a:buNone/>
              <a:defRPr/>
            </a:lvl5pPr>
          </a:lstStyle>
          <a:p>
            <a:pPr lvl="0"/>
            <a:r>
              <a:t>Summary Text 2</a:t>
            </a:r>
          </a:p>
        </p:txBody>
      </p:sp>
      <p:sp>
        <p:nvSpPr>
          <p:cNvPr id="16" name="Text Placeholder 13"/>
          <p:cNvSpPr>
            <a:spLocks noGrp="1"/>
          </p:cNvSpPr>
          <p:nvPr>
            <p:ph type="body" sz="quarter" idx="19" hasCustomPrompt="1"/>
          </p:nvPr>
        </p:nvSpPr>
        <p:spPr>
          <a:xfrm>
            <a:off x="144092" y="3733846"/>
            <a:ext cx="2953512" cy="1152525"/>
          </a:xfrm>
          <a:solidFill>
            <a:schemeClr val="tx2"/>
          </a:solidFill>
          <a:ln w="28575">
            <a:solidFill>
              <a:schemeClr val="tx2"/>
            </a:solidFill>
          </a:ln>
        </p:spPr>
        <p:txBody>
          <a:bodyPr anchor="ctr"/>
          <a:lstStyle>
            <a:lvl1pPr marL="0" indent="0" algn="ctr">
              <a:buNone/>
              <a:defRPr sz="1600" b="1">
                <a:solidFill>
                  <a:schemeClr val="bg1"/>
                </a:solidFill>
              </a:defRPr>
            </a:lvl1pPr>
            <a:lvl2pPr marL="177800" indent="0" algn="ctr">
              <a:buNone/>
              <a:defRPr/>
            </a:lvl2pPr>
            <a:lvl3pPr marL="342900" indent="0" algn="ctr">
              <a:buNone/>
              <a:defRPr/>
            </a:lvl3pPr>
            <a:lvl4pPr marL="515937" indent="0" algn="ctr">
              <a:buNone/>
              <a:defRPr/>
            </a:lvl4pPr>
            <a:lvl5pPr marL="685800" indent="0" algn="ctr">
              <a:buNone/>
              <a:defRPr/>
            </a:lvl5pPr>
          </a:lstStyle>
          <a:p>
            <a:pPr lvl="0"/>
            <a:r>
              <a:t>Summary Text 3</a:t>
            </a:r>
          </a:p>
        </p:txBody>
      </p:sp>
      <p:sp>
        <p:nvSpPr>
          <p:cNvPr id="17" name="Text Placeholder 13"/>
          <p:cNvSpPr>
            <a:spLocks noGrp="1"/>
          </p:cNvSpPr>
          <p:nvPr>
            <p:ph type="body" sz="quarter" idx="20" hasCustomPrompt="1"/>
          </p:nvPr>
        </p:nvSpPr>
        <p:spPr>
          <a:xfrm>
            <a:off x="144092" y="5067273"/>
            <a:ext cx="2953512" cy="1152525"/>
          </a:xfrm>
          <a:solidFill>
            <a:schemeClr val="tx2"/>
          </a:solidFill>
          <a:ln w="28575">
            <a:solidFill>
              <a:schemeClr val="tx2"/>
            </a:solidFill>
          </a:ln>
        </p:spPr>
        <p:txBody>
          <a:bodyPr anchor="ctr"/>
          <a:lstStyle>
            <a:lvl1pPr marL="0" indent="0" algn="ctr">
              <a:buNone/>
              <a:defRPr sz="1600" b="1">
                <a:solidFill>
                  <a:schemeClr val="bg1"/>
                </a:solidFill>
              </a:defRPr>
            </a:lvl1pPr>
            <a:lvl2pPr marL="177800" indent="0" algn="ctr">
              <a:buNone/>
              <a:defRPr/>
            </a:lvl2pPr>
            <a:lvl3pPr marL="342900" indent="0" algn="ctr">
              <a:buNone/>
              <a:defRPr/>
            </a:lvl3pPr>
            <a:lvl4pPr marL="515937" indent="0" algn="ctr">
              <a:buNone/>
              <a:defRPr/>
            </a:lvl4pPr>
            <a:lvl5pPr marL="685800" indent="0" algn="ctr">
              <a:buNone/>
              <a:defRPr/>
            </a:lvl5pPr>
          </a:lstStyle>
          <a:p>
            <a:pPr lvl="0"/>
            <a:r>
              <a:t>Summary Text 4</a:t>
            </a:r>
          </a:p>
        </p:txBody>
      </p:sp>
      <p:sp>
        <p:nvSpPr>
          <p:cNvPr id="19" name="Text Placeholder 18"/>
          <p:cNvSpPr>
            <a:spLocks noGrp="1"/>
          </p:cNvSpPr>
          <p:nvPr>
            <p:ph type="body" sz="quarter" idx="21" hasCustomPrompt="1"/>
          </p:nvPr>
        </p:nvSpPr>
        <p:spPr>
          <a:xfrm>
            <a:off x="3204674" y="1066992"/>
            <a:ext cx="5797296" cy="1152144"/>
          </a:xfrm>
          <a:ln w="28575">
            <a:solidFill>
              <a:schemeClr val="tx2"/>
            </a:solidFill>
          </a:ln>
        </p:spPr>
        <p:txBody>
          <a:bodyPr lIns="45720" tIns="45720" rIns="45720" bIns="45720" anchor="ctr"/>
          <a:lstStyle>
            <a:lvl1pPr>
              <a:spcBef>
                <a:spcPts val="300"/>
              </a:spcBef>
              <a:defRPr sz="1200">
                <a:solidFill>
                  <a:schemeClr val="tx2"/>
                </a:solidFill>
              </a:defRPr>
            </a:lvl1pPr>
            <a:lvl2pPr>
              <a:spcBef>
                <a:spcPts val="300"/>
              </a:spcBef>
              <a:defRPr sz="1200">
                <a:solidFill>
                  <a:schemeClr val="tx2"/>
                </a:solidFill>
              </a:defRPr>
            </a:lvl2pPr>
            <a:lvl3pPr>
              <a:spcBef>
                <a:spcPts val="300"/>
              </a:spcBef>
              <a:defRPr sz="1200">
                <a:solidFill>
                  <a:schemeClr val="tx2"/>
                </a:solidFill>
              </a:defRPr>
            </a:lvl3pPr>
            <a:lvl4pPr>
              <a:spcBef>
                <a:spcPts val="300"/>
              </a:spcBef>
              <a:defRPr sz="1200">
                <a:solidFill>
                  <a:schemeClr val="tx2"/>
                </a:solidFill>
              </a:defRPr>
            </a:lvl4pPr>
            <a:lvl5pPr>
              <a:spcBef>
                <a:spcPts val="300"/>
              </a:spcBef>
              <a:defRPr sz="1200">
                <a:solidFill>
                  <a:schemeClr val="tx2"/>
                </a:solidFill>
              </a:defRPr>
            </a:lvl5pPr>
          </a:lstStyle>
          <a:p>
            <a:pPr lvl="0"/>
            <a:r>
              <a:t>Bulleted text</a:t>
            </a:r>
          </a:p>
          <a:p>
            <a:pPr lvl="0"/>
            <a:r>
              <a:t>Bulleted text</a:t>
            </a:r>
          </a:p>
          <a:p>
            <a:pPr lvl="0"/>
            <a:r>
              <a:t>Bulleted text</a:t>
            </a:r>
          </a:p>
          <a:p>
            <a:pPr lvl="0"/>
            <a:r>
              <a:t>Bulleted text</a:t>
            </a:r>
          </a:p>
        </p:txBody>
      </p:sp>
      <p:sp>
        <p:nvSpPr>
          <p:cNvPr id="21" name="Text Placeholder 20"/>
          <p:cNvSpPr>
            <a:spLocks noGrp="1"/>
          </p:cNvSpPr>
          <p:nvPr>
            <p:ph type="body" sz="quarter" idx="22" hasCustomPrompt="1"/>
          </p:nvPr>
        </p:nvSpPr>
        <p:spPr>
          <a:xfrm>
            <a:off x="3204674" y="2400419"/>
            <a:ext cx="5797296" cy="1152144"/>
          </a:xfrm>
          <a:ln w="28575">
            <a:solidFill>
              <a:schemeClr val="tx2"/>
            </a:solidFill>
          </a:ln>
        </p:spPr>
        <p:txBody>
          <a:bodyPr lIns="45720" tIns="45720" rIns="45720" bIns="45720" anchor="ctr"/>
          <a:lstStyle>
            <a:lvl1pPr>
              <a:spcBef>
                <a:spcPts val="300"/>
              </a:spcBef>
              <a:defRPr sz="1200">
                <a:solidFill>
                  <a:schemeClr val="tx2"/>
                </a:solidFill>
              </a:defRPr>
            </a:lvl1pPr>
            <a:lvl2pPr>
              <a:defRPr sz="1200">
                <a:solidFill>
                  <a:schemeClr val="tx2"/>
                </a:solidFill>
              </a:defRPr>
            </a:lvl2pPr>
            <a:lvl3pPr>
              <a:defRPr sz="1200">
                <a:solidFill>
                  <a:schemeClr val="tx2"/>
                </a:solidFill>
              </a:defRPr>
            </a:lvl3pPr>
            <a:lvl4pPr>
              <a:defRPr sz="1200">
                <a:solidFill>
                  <a:schemeClr val="tx2"/>
                </a:solidFill>
              </a:defRPr>
            </a:lvl4pPr>
            <a:lvl5pPr>
              <a:defRPr sz="1200">
                <a:solidFill>
                  <a:schemeClr val="tx2"/>
                </a:solidFill>
              </a:defRPr>
            </a:lvl5pPr>
          </a:lstStyle>
          <a:p>
            <a:pPr lvl="0"/>
            <a:r>
              <a:t>Bulleted text</a:t>
            </a:r>
          </a:p>
          <a:p>
            <a:pPr lvl="0"/>
            <a:r>
              <a:t>Bulleted text</a:t>
            </a:r>
          </a:p>
          <a:p>
            <a:pPr lvl="0"/>
            <a:r>
              <a:t>Bulleted text</a:t>
            </a:r>
          </a:p>
        </p:txBody>
      </p:sp>
      <p:sp>
        <p:nvSpPr>
          <p:cNvPr id="23" name="Text Placeholder 22"/>
          <p:cNvSpPr>
            <a:spLocks noGrp="1"/>
          </p:cNvSpPr>
          <p:nvPr>
            <p:ph type="body" sz="quarter" idx="23" hasCustomPrompt="1"/>
          </p:nvPr>
        </p:nvSpPr>
        <p:spPr>
          <a:xfrm>
            <a:off x="3204674" y="3733846"/>
            <a:ext cx="5797296" cy="1152144"/>
          </a:xfrm>
          <a:ln w="28575">
            <a:solidFill>
              <a:schemeClr val="tx2"/>
            </a:solidFill>
          </a:ln>
        </p:spPr>
        <p:txBody>
          <a:bodyPr lIns="45720" tIns="45720" rIns="45720" bIns="45720" anchor="ctr"/>
          <a:lstStyle>
            <a:lvl1pPr>
              <a:spcBef>
                <a:spcPts val="300"/>
              </a:spcBef>
              <a:defRPr sz="1200">
                <a:solidFill>
                  <a:schemeClr val="tx2"/>
                </a:solidFill>
              </a:defRPr>
            </a:lvl1pPr>
            <a:lvl2pPr marL="177800" indent="0">
              <a:buNone/>
              <a:defRPr sz="1200">
                <a:solidFill>
                  <a:schemeClr val="tx2"/>
                </a:solidFill>
              </a:defRPr>
            </a:lvl2pPr>
            <a:lvl3pPr>
              <a:defRPr sz="1200">
                <a:solidFill>
                  <a:schemeClr val="tx2"/>
                </a:solidFill>
              </a:defRPr>
            </a:lvl3pPr>
            <a:lvl4pPr>
              <a:defRPr sz="1200">
                <a:solidFill>
                  <a:schemeClr val="tx2"/>
                </a:solidFill>
              </a:defRPr>
            </a:lvl4pPr>
            <a:lvl5pPr>
              <a:defRPr sz="1200">
                <a:solidFill>
                  <a:schemeClr val="tx2"/>
                </a:solidFill>
              </a:defRPr>
            </a:lvl5pPr>
          </a:lstStyle>
          <a:p>
            <a:pPr lvl="0"/>
            <a:r>
              <a:t>Bulleted text</a:t>
            </a:r>
          </a:p>
          <a:p>
            <a:pPr lvl="0"/>
            <a:r>
              <a:t>Bulleted text</a:t>
            </a:r>
          </a:p>
          <a:p>
            <a:pPr lvl="0"/>
            <a:r>
              <a:t>Bulleted text</a:t>
            </a:r>
          </a:p>
          <a:p>
            <a:pPr lvl="0"/>
            <a:r>
              <a:t>Bulleted text</a:t>
            </a:r>
          </a:p>
        </p:txBody>
      </p:sp>
      <p:sp>
        <p:nvSpPr>
          <p:cNvPr id="25" name="Text Placeholder 24"/>
          <p:cNvSpPr>
            <a:spLocks noGrp="1"/>
          </p:cNvSpPr>
          <p:nvPr>
            <p:ph type="body" sz="quarter" idx="24" hasCustomPrompt="1"/>
          </p:nvPr>
        </p:nvSpPr>
        <p:spPr>
          <a:xfrm>
            <a:off x="3204674" y="5067273"/>
            <a:ext cx="5797296" cy="1152144"/>
          </a:xfrm>
          <a:ln w="28575">
            <a:solidFill>
              <a:schemeClr val="tx2"/>
            </a:solidFill>
          </a:ln>
        </p:spPr>
        <p:txBody>
          <a:bodyPr lIns="45720" tIns="45720" rIns="45720" bIns="45720" anchor="ctr"/>
          <a:lstStyle>
            <a:lvl1pPr>
              <a:spcBef>
                <a:spcPts val="300"/>
              </a:spcBef>
              <a:defRPr sz="1200" baseline="0">
                <a:solidFill>
                  <a:schemeClr val="tx2"/>
                </a:solidFill>
              </a:defRPr>
            </a:lvl1pPr>
            <a:lvl2pPr>
              <a:defRPr sz="1200">
                <a:solidFill>
                  <a:schemeClr val="tx2"/>
                </a:solidFill>
              </a:defRPr>
            </a:lvl2pPr>
            <a:lvl3pPr>
              <a:defRPr sz="1200">
                <a:solidFill>
                  <a:schemeClr val="tx2"/>
                </a:solidFill>
              </a:defRPr>
            </a:lvl3pPr>
            <a:lvl4pPr>
              <a:defRPr sz="1200">
                <a:solidFill>
                  <a:schemeClr val="tx2"/>
                </a:solidFill>
              </a:defRPr>
            </a:lvl4pPr>
            <a:lvl5pPr>
              <a:defRPr sz="1200">
                <a:solidFill>
                  <a:schemeClr val="tx2"/>
                </a:solidFill>
              </a:defRPr>
            </a:lvl5pPr>
          </a:lstStyle>
          <a:p>
            <a:pPr lvl="0"/>
            <a:r>
              <a:t>Bulleted text</a:t>
            </a:r>
          </a:p>
          <a:p>
            <a:pPr lvl="0"/>
            <a:r>
              <a:t>Bulleted text</a:t>
            </a:r>
          </a:p>
          <a:p>
            <a:pPr lvl="0"/>
            <a:r>
              <a:t>Bulleted text</a:t>
            </a:r>
          </a:p>
          <a:p>
            <a:pPr lvl="0"/>
            <a:r>
              <a:t>Bulleted text</a:t>
            </a:r>
          </a:p>
        </p:txBody>
      </p:sp>
      <p:sp>
        <p:nvSpPr>
          <p:cNvPr id="4" name="Text Placeholder 3"/>
          <p:cNvSpPr>
            <a:spLocks noGrp="1"/>
          </p:cNvSpPr>
          <p:nvPr>
            <p:ph type="body" sz="quarter" idx="25" hasCustomPrompt="1"/>
            <p:custDataLst>
              <p:tags r:id="rId1"/>
            </p:custDataLst>
          </p:nvPr>
        </p:nvSpPr>
        <p:spPr>
          <a:xfrm>
            <a:off x="126999" y="435179"/>
            <a:ext cx="7762542"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1945931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ftr" sz="quarter" idx="10"/>
          </p:nvPr>
        </p:nvSpPr>
        <p:spPr/>
        <p:txBody>
          <a:bodyPr/>
          <a:lstStyle>
            <a:lvl1pPr eaLnBrk="1" hangingPunct="1">
              <a:defRPr i="1"/>
            </a:lvl1pPr>
          </a:lstStyle>
          <a:p>
            <a:endParaRPr lang="en-US"/>
          </a:p>
        </p:txBody>
      </p:sp>
      <p:sp>
        <p:nvSpPr>
          <p:cNvPr id="5" name="Rectangle 7"/>
          <p:cNvSpPr>
            <a:spLocks noGrp="1" noChangeArrowheads="1"/>
          </p:cNvSpPr>
          <p:nvPr>
            <p:ph type="sldNum" sz="quarter" idx="11"/>
          </p:nvPr>
        </p:nvSpPr>
        <p:spPr/>
        <p:txBody>
          <a:bodyPr/>
          <a:lstStyle>
            <a:lvl1pPr>
              <a:defRPr/>
            </a:lvl1pPr>
          </a:lstStyle>
          <a:p>
            <a:fld id="{DBF5F7F2-2E01-433C-8954-E5A7E137381D}" type="slidenum">
              <a:rPr lang="en-US" smtClean="0"/>
              <a:pPr/>
              <a:t>‹#›</a:t>
            </a:fld>
            <a:endParaRPr lang="en-US"/>
          </a:p>
        </p:txBody>
      </p:sp>
    </p:spTree>
    <p:extLst>
      <p:ext uri="{BB962C8B-B14F-4D97-AF65-F5344CB8AC3E}">
        <p14:creationId xmlns:p14="http://schemas.microsoft.com/office/powerpoint/2010/main" val="126674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Agenda 1">
    <p:spTree>
      <p:nvGrpSpPr>
        <p:cNvPr id="1" name=""/>
        <p:cNvGrpSpPr/>
        <p:nvPr/>
      </p:nvGrpSpPr>
      <p:grpSpPr>
        <a:xfrm>
          <a:off x="0" y="0"/>
          <a:ext cx="0" cy="0"/>
          <a:chOff x="0" y="0"/>
          <a:chExt cx="0" cy="0"/>
        </a:xfrm>
      </p:grpSpPr>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19" name="Rectangle 1"/>
          <p:cNvSpPr/>
          <p:nvPr/>
        </p:nvSpPr>
        <p:spPr>
          <a:xfrm>
            <a:off x="122847" y="975804"/>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1">
                <a:solidFill>
                  <a:schemeClr val="bg1"/>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baseline="0"/>
            </a:lvl1pPr>
          </a:lstStyle>
          <a:p>
            <a:r>
              <a:t>Page Title Here</a:t>
            </a:r>
          </a:p>
        </p:txBody>
      </p:sp>
      <p:sp>
        <p:nvSpPr>
          <p:cNvPr id="2" name="Rectangle 1"/>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pic>
        <p:nvPicPr>
          <p:cNvPr id="4" name="logo"/>
          <p:cNvPicPr>
            <a:picLocks noChangeAspect="1"/>
          </p:cNvPicPr>
          <p:nvPr userDrawn="1">
            <p:custDataLst>
              <p:tags r:id="rId1"/>
            </p:custDataLst>
          </p:nvPr>
        </p:nvPicPr>
        <p:blipFill>
          <a:blip r:embed="rId3"/>
          <a:stretch>
            <a:fillRect/>
          </a:stretch>
        </p:blipFill>
        <p:spPr>
          <a:xfrm>
            <a:off x="6968326" y="6141600"/>
            <a:ext cx="1840346" cy="630000"/>
          </a:xfrm>
          <a:prstGeom prst="rect">
            <a:avLst/>
          </a:prstGeom>
        </p:spPr>
      </p:pic>
    </p:spTree>
    <p:extLst>
      <p:ext uri="{BB962C8B-B14F-4D97-AF65-F5344CB8AC3E}">
        <p14:creationId xmlns:p14="http://schemas.microsoft.com/office/powerpoint/2010/main" val="3285398101"/>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Agenda 2">
    <p:spTree>
      <p:nvGrpSpPr>
        <p:cNvPr id="1" name=""/>
        <p:cNvGrpSpPr/>
        <p:nvPr/>
      </p:nvGrpSpPr>
      <p:grpSpPr>
        <a:xfrm>
          <a:off x="0" y="0"/>
          <a:ext cx="0" cy="0"/>
          <a:chOff x="0" y="0"/>
          <a:chExt cx="0" cy="0"/>
        </a:xfrm>
      </p:grpSpPr>
      <p:sp>
        <p:nvSpPr>
          <p:cNvPr id="22" name="Rectangle 2"/>
          <p:cNvSpPr/>
          <p:nvPr/>
        </p:nvSpPr>
        <p:spPr>
          <a:xfrm>
            <a:off x="122847" y="1469252"/>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1" baseline="0">
                <a:solidFill>
                  <a:schemeClr val="bg1"/>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19" name="Rectangle 18"/>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pic>
        <p:nvPicPr>
          <p:cNvPr id="2" name="logo"/>
          <p:cNvPicPr>
            <a:picLocks noChangeAspect="1"/>
          </p:cNvPicPr>
          <p:nvPr userDrawn="1">
            <p:custDataLst>
              <p:tags r:id="rId1"/>
            </p:custDataLst>
          </p:nvPr>
        </p:nvPicPr>
        <p:blipFill>
          <a:blip r:embed="rId3"/>
          <a:stretch>
            <a:fillRect/>
          </a:stretch>
        </p:blipFill>
        <p:spPr>
          <a:xfrm>
            <a:off x="6968326" y="6141600"/>
            <a:ext cx="1840346" cy="630000"/>
          </a:xfrm>
          <a:prstGeom prst="rect">
            <a:avLst/>
          </a:prstGeom>
        </p:spPr>
      </p:pic>
    </p:spTree>
    <p:extLst>
      <p:ext uri="{BB962C8B-B14F-4D97-AF65-F5344CB8AC3E}">
        <p14:creationId xmlns:p14="http://schemas.microsoft.com/office/powerpoint/2010/main" val="4015192640"/>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Section Header">
    <p:bg bwMode="ltGray">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black">
          <a:xfrm>
            <a:off x="204418" y="1371599"/>
            <a:ext cx="8735165" cy="1709928"/>
          </a:xfrm>
        </p:spPr>
        <p:txBody>
          <a:bodyPr lIns="9144" rIns="9144" anchor="b">
            <a:noAutofit/>
          </a:bodyPr>
          <a:lstStyle>
            <a:lvl1pPr algn="l">
              <a:defRPr sz="3200">
                <a:solidFill>
                  <a:schemeClr val="tx2"/>
                </a:solidFill>
                <a:effectLst/>
              </a:defRPr>
            </a:lvl1pPr>
          </a:lstStyle>
          <a:p>
            <a:r>
              <a:t>Add Title Here</a:t>
            </a:r>
          </a:p>
        </p:txBody>
      </p:sp>
      <p:sp>
        <p:nvSpPr>
          <p:cNvPr id="3" name="Subtitle 2"/>
          <p:cNvSpPr>
            <a:spLocks noGrp="1"/>
          </p:cNvSpPr>
          <p:nvPr>
            <p:ph type="subTitle" idx="1" hasCustomPrompt="1"/>
            <p:custDataLst>
              <p:tags r:id="rId1"/>
            </p:custDataLst>
          </p:nvPr>
        </p:nvSpPr>
        <p:spPr bwMode="black">
          <a:xfrm>
            <a:off x="204418" y="3109830"/>
            <a:ext cx="8735165" cy="868680"/>
          </a:xfrm>
        </p:spPr>
        <p:txBody>
          <a:bodyPr rIns="9144" bIns="0">
            <a:noAutofit/>
          </a:bodyPr>
          <a:lstStyle>
            <a:lvl1pPr marL="0" indent="0" algn="l">
              <a:spcBef>
                <a:spcPts val="0"/>
              </a:spcBef>
              <a:buNone/>
              <a:defRPr sz="2000">
                <a:solidFill>
                  <a:schemeClr val="tx1">
                    <a:lumMod val="65000"/>
                    <a:lumOff val="35000"/>
                  </a:schemeClr>
                </a:solidFill>
                <a:effectLst/>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t>Add Subtitle Here</a:t>
            </a:r>
          </a:p>
        </p:txBody>
      </p:sp>
      <p:pic>
        <p:nvPicPr>
          <p:cNvPr id="5" name="logo"/>
          <p:cNvPicPr>
            <a:picLocks noChangeAspect="1"/>
          </p:cNvPicPr>
          <p:nvPr userDrawn="1">
            <p:custDataLst>
              <p:tags r:id="rId2"/>
            </p:custDataLst>
          </p:nvPr>
        </p:nvPicPr>
        <p:blipFill>
          <a:blip r:embed="rId5"/>
          <a:stretch>
            <a:fillRect/>
          </a:stretch>
        </p:blipFill>
        <p:spPr>
          <a:xfrm>
            <a:off x="6968326" y="6141600"/>
            <a:ext cx="1840346" cy="630000"/>
          </a:xfrm>
          <a:prstGeom prst="rect">
            <a:avLst/>
          </a:prstGeom>
        </p:spPr>
      </p:pic>
    </p:spTree>
    <p:extLst>
      <p:ext uri="{BB962C8B-B14F-4D97-AF65-F5344CB8AC3E}">
        <p14:creationId xmlns:p14="http://schemas.microsoft.com/office/powerpoint/2010/main" val="266030589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Agenda 3">
    <p:spTree>
      <p:nvGrpSpPr>
        <p:cNvPr id="1" name=""/>
        <p:cNvGrpSpPr/>
        <p:nvPr/>
      </p:nvGrpSpPr>
      <p:grpSpPr>
        <a:xfrm>
          <a:off x="0" y="0"/>
          <a:ext cx="0" cy="0"/>
          <a:chOff x="0" y="0"/>
          <a:chExt cx="0" cy="0"/>
        </a:xfrm>
      </p:grpSpPr>
      <p:sp>
        <p:nvSpPr>
          <p:cNvPr id="19" name="Rectangle 3"/>
          <p:cNvSpPr/>
          <p:nvPr/>
        </p:nvSpPr>
        <p:spPr>
          <a:xfrm>
            <a:off x="122847" y="1961634"/>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1">
                <a:solidFill>
                  <a:schemeClr val="bg1"/>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22" name="Rectangle 21"/>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3509225050"/>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Agenda 4">
    <p:spTree>
      <p:nvGrpSpPr>
        <p:cNvPr id="1" name=""/>
        <p:cNvGrpSpPr/>
        <p:nvPr/>
      </p:nvGrpSpPr>
      <p:grpSpPr>
        <a:xfrm>
          <a:off x="0" y="0"/>
          <a:ext cx="0" cy="0"/>
          <a:chOff x="0" y="0"/>
          <a:chExt cx="0" cy="0"/>
        </a:xfrm>
      </p:grpSpPr>
      <p:sp>
        <p:nvSpPr>
          <p:cNvPr id="22" name="Rectangle 4"/>
          <p:cNvSpPr/>
          <p:nvPr/>
        </p:nvSpPr>
        <p:spPr>
          <a:xfrm>
            <a:off x="122847" y="2454016"/>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1">
                <a:solidFill>
                  <a:schemeClr val="bg1"/>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19" name="Rectangle 18"/>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1438958493"/>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Agenda 5">
    <p:spTree>
      <p:nvGrpSpPr>
        <p:cNvPr id="1" name=""/>
        <p:cNvGrpSpPr/>
        <p:nvPr/>
      </p:nvGrpSpPr>
      <p:grpSpPr>
        <a:xfrm>
          <a:off x="0" y="0"/>
          <a:ext cx="0" cy="0"/>
          <a:chOff x="0" y="0"/>
          <a:chExt cx="0" cy="0"/>
        </a:xfrm>
      </p:grpSpPr>
      <p:sp>
        <p:nvSpPr>
          <p:cNvPr id="19" name="Rectangle 5"/>
          <p:cNvSpPr/>
          <p:nvPr/>
        </p:nvSpPr>
        <p:spPr>
          <a:xfrm>
            <a:off x="122847" y="2946398"/>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1">
                <a:solidFill>
                  <a:schemeClr val="bg1"/>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22" name="Rectangle 21"/>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310944202"/>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Agenda 6">
    <p:spTree>
      <p:nvGrpSpPr>
        <p:cNvPr id="1" name=""/>
        <p:cNvGrpSpPr/>
        <p:nvPr/>
      </p:nvGrpSpPr>
      <p:grpSpPr>
        <a:xfrm>
          <a:off x="0" y="0"/>
          <a:ext cx="0" cy="0"/>
          <a:chOff x="0" y="0"/>
          <a:chExt cx="0" cy="0"/>
        </a:xfrm>
      </p:grpSpPr>
      <p:sp>
        <p:nvSpPr>
          <p:cNvPr id="22" name="Rectangle 6"/>
          <p:cNvSpPr/>
          <p:nvPr/>
        </p:nvSpPr>
        <p:spPr>
          <a:xfrm>
            <a:off x="122847" y="3438780"/>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1">
                <a:solidFill>
                  <a:schemeClr val="bg1"/>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19" name="Rectangle 18"/>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1306416687"/>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genda 7">
    <p:spTree>
      <p:nvGrpSpPr>
        <p:cNvPr id="1" name=""/>
        <p:cNvGrpSpPr/>
        <p:nvPr/>
      </p:nvGrpSpPr>
      <p:grpSpPr>
        <a:xfrm>
          <a:off x="0" y="0"/>
          <a:ext cx="0" cy="0"/>
          <a:chOff x="0" y="0"/>
          <a:chExt cx="0" cy="0"/>
        </a:xfrm>
      </p:grpSpPr>
      <p:sp>
        <p:nvSpPr>
          <p:cNvPr id="19" name="Rectangle 7"/>
          <p:cNvSpPr/>
          <p:nvPr/>
        </p:nvSpPr>
        <p:spPr>
          <a:xfrm>
            <a:off x="122847" y="3931162"/>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1">
                <a:solidFill>
                  <a:schemeClr val="bg1"/>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baseline="0"/>
            </a:lvl1pPr>
          </a:lstStyle>
          <a:p>
            <a:r>
              <a:t>Page Title Here</a:t>
            </a:r>
          </a:p>
        </p:txBody>
      </p:sp>
      <p:sp>
        <p:nvSpPr>
          <p:cNvPr id="22" name="Rectangle 21"/>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2560422992"/>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genda 8">
    <p:spTree>
      <p:nvGrpSpPr>
        <p:cNvPr id="1" name=""/>
        <p:cNvGrpSpPr/>
        <p:nvPr/>
      </p:nvGrpSpPr>
      <p:grpSpPr>
        <a:xfrm>
          <a:off x="0" y="0"/>
          <a:ext cx="0" cy="0"/>
          <a:chOff x="0" y="0"/>
          <a:chExt cx="0" cy="0"/>
        </a:xfrm>
      </p:grpSpPr>
      <p:sp>
        <p:nvSpPr>
          <p:cNvPr id="22" name="Rectangle 8"/>
          <p:cNvSpPr/>
          <p:nvPr/>
        </p:nvSpPr>
        <p:spPr>
          <a:xfrm>
            <a:off x="122847" y="4423544"/>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1">
                <a:solidFill>
                  <a:schemeClr val="bg1"/>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19" name="Rectangle 18"/>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1552533018"/>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Agenda 9">
    <p:spTree>
      <p:nvGrpSpPr>
        <p:cNvPr id="1" name=""/>
        <p:cNvGrpSpPr/>
        <p:nvPr/>
      </p:nvGrpSpPr>
      <p:grpSpPr>
        <a:xfrm>
          <a:off x="0" y="0"/>
          <a:ext cx="0" cy="0"/>
          <a:chOff x="0" y="0"/>
          <a:chExt cx="0" cy="0"/>
        </a:xfrm>
      </p:grpSpPr>
      <p:sp>
        <p:nvSpPr>
          <p:cNvPr id="19" name="Rectangle 9"/>
          <p:cNvSpPr/>
          <p:nvPr/>
        </p:nvSpPr>
        <p:spPr>
          <a:xfrm>
            <a:off x="173917" y="4915926"/>
            <a:ext cx="6553321"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0">
                <a:solidFill>
                  <a:schemeClr val="tx1">
                    <a:lumMod val="65000"/>
                    <a:lumOff val="35000"/>
                  </a:schemeClr>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1">
                <a:solidFill>
                  <a:schemeClr val="bg1"/>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22" name="Rectangle 21"/>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3498355017"/>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Agenda 10">
    <p:spTree>
      <p:nvGrpSpPr>
        <p:cNvPr id="1" name=""/>
        <p:cNvGrpSpPr/>
        <p:nvPr/>
      </p:nvGrpSpPr>
      <p:grpSpPr>
        <a:xfrm>
          <a:off x="0" y="0"/>
          <a:ext cx="0" cy="0"/>
          <a:chOff x="0" y="0"/>
          <a:chExt cx="0" cy="0"/>
        </a:xfrm>
      </p:grpSpPr>
      <p:sp>
        <p:nvSpPr>
          <p:cNvPr id="22" name="Rectangle 10"/>
          <p:cNvSpPr/>
          <p:nvPr/>
        </p:nvSpPr>
        <p:spPr>
          <a:xfrm>
            <a:off x="122847" y="5405023"/>
            <a:ext cx="6604392" cy="461554"/>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45720" tIns="45720" rIns="45720" bIns="45720" rtlCol="0" anchor="ctr">
            <a:noAutofit/>
          </a:bodyPr>
          <a:lstStyle/>
          <a:p>
            <a:pPr algn="ctr">
              <a:lnSpc>
                <a:spcPct val="85000"/>
              </a:lnSpc>
            </a:pPr>
            <a:endParaRPr sz="2000">
              <a:solidFill>
                <a:schemeClr val="bg1"/>
              </a:solidFill>
            </a:endParaRPr>
          </a:p>
        </p:txBody>
      </p:sp>
      <p:sp>
        <p:nvSpPr>
          <p:cNvPr id="83" name="Source/Footnotes" hidden="1"/>
          <p:cNvSpPr>
            <a:spLocks noGrp="1"/>
          </p:cNvSpPr>
          <p:nvPr>
            <p:ph type="body" sz="quarter" idx="24" hasCustomPrompt="1"/>
          </p:nvPr>
        </p:nvSpPr>
        <p:spPr>
          <a:xfrm>
            <a:off x="156753" y="6226627"/>
            <a:ext cx="8786948" cy="279173"/>
          </a:xfrm>
        </p:spPr>
        <p:txBody>
          <a:bodyPr tIns="0" bIns="0" anchor="b"/>
          <a:lstStyle>
            <a:lvl1pPr>
              <a:defRPr sz="700" b="0">
                <a:solidFill>
                  <a:schemeClr val="tx1"/>
                </a:solidFill>
              </a:defRPr>
            </a:lvl1pPr>
          </a:lstStyle>
          <a:p>
            <a:pPr lvl="0"/>
            <a:r>
              <a:t>Source/Footnotes here</a:t>
            </a:r>
          </a:p>
        </p:txBody>
      </p:sp>
      <p:sp>
        <p:nvSpPr>
          <p:cNvPr id="53" name="Agenda text 10"/>
          <p:cNvSpPr>
            <a:spLocks noGrp="1"/>
          </p:cNvSpPr>
          <p:nvPr>
            <p:ph type="body" sz="quarter" idx="23" hasCustomPrompt="1"/>
          </p:nvPr>
        </p:nvSpPr>
        <p:spPr>
          <a:xfrm>
            <a:off x="327634" y="5508506"/>
            <a:ext cx="6389530" cy="278793"/>
          </a:xfrm>
        </p:spPr>
        <p:txBody>
          <a:bodyPr anchor="ctr">
            <a:noAutofit/>
          </a:bodyPr>
          <a:lstStyle>
            <a:lvl1pPr>
              <a:defRPr sz="1400" b="1">
                <a:solidFill>
                  <a:schemeClr val="bg1"/>
                </a:solidFill>
              </a:defRPr>
            </a:lvl1pPr>
          </a:lstStyle>
          <a:p>
            <a:pPr lvl="0"/>
            <a:r>
              <a:t>Topic 10</a:t>
            </a:r>
          </a:p>
        </p:txBody>
      </p:sp>
      <p:sp>
        <p:nvSpPr>
          <p:cNvPr id="52" name="Agenda text 9"/>
          <p:cNvSpPr>
            <a:spLocks noGrp="1"/>
          </p:cNvSpPr>
          <p:nvPr>
            <p:ph type="body" sz="quarter" idx="22" hasCustomPrompt="1"/>
          </p:nvPr>
        </p:nvSpPr>
        <p:spPr>
          <a:xfrm>
            <a:off x="327634" y="5016839"/>
            <a:ext cx="6389530" cy="278793"/>
          </a:xfrm>
        </p:spPr>
        <p:txBody>
          <a:bodyPr anchor="ctr">
            <a:noAutofit/>
          </a:bodyPr>
          <a:lstStyle>
            <a:lvl1pPr>
              <a:defRPr sz="1400" b="0">
                <a:solidFill>
                  <a:schemeClr val="tx1">
                    <a:lumMod val="65000"/>
                    <a:lumOff val="35000"/>
                  </a:schemeClr>
                </a:solidFill>
              </a:defRPr>
            </a:lvl1pPr>
          </a:lstStyle>
          <a:p>
            <a:pPr lvl="0"/>
            <a:r>
              <a:t>Topic 9</a:t>
            </a:r>
          </a:p>
        </p:txBody>
      </p:sp>
      <p:sp>
        <p:nvSpPr>
          <p:cNvPr id="51" name="Agenda text 8"/>
          <p:cNvSpPr>
            <a:spLocks noGrp="1"/>
          </p:cNvSpPr>
          <p:nvPr>
            <p:ph type="body" sz="quarter" idx="21" hasCustomPrompt="1"/>
          </p:nvPr>
        </p:nvSpPr>
        <p:spPr>
          <a:xfrm>
            <a:off x="327634" y="4525169"/>
            <a:ext cx="6389530" cy="278793"/>
          </a:xfrm>
        </p:spPr>
        <p:txBody>
          <a:bodyPr anchor="ctr">
            <a:noAutofit/>
          </a:bodyPr>
          <a:lstStyle>
            <a:lvl1pPr>
              <a:defRPr sz="1400" b="0">
                <a:solidFill>
                  <a:schemeClr val="tx1">
                    <a:lumMod val="65000"/>
                    <a:lumOff val="35000"/>
                  </a:schemeClr>
                </a:solidFill>
              </a:defRPr>
            </a:lvl1pPr>
          </a:lstStyle>
          <a:p>
            <a:pPr lvl="0"/>
            <a:r>
              <a:t>Topic 8</a:t>
            </a:r>
          </a:p>
        </p:txBody>
      </p:sp>
      <p:sp>
        <p:nvSpPr>
          <p:cNvPr id="50" name="Agenda text 7"/>
          <p:cNvSpPr>
            <a:spLocks noGrp="1"/>
          </p:cNvSpPr>
          <p:nvPr>
            <p:ph type="body" sz="quarter" idx="20" hasCustomPrompt="1"/>
          </p:nvPr>
        </p:nvSpPr>
        <p:spPr>
          <a:xfrm>
            <a:off x="327634" y="4033499"/>
            <a:ext cx="6389530" cy="278793"/>
          </a:xfrm>
        </p:spPr>
        <p:txBody>
          <a:bodyPr anchor="ctr">
            <a:noAutofit/>
          </a:bodyPr>
          <a:lstStyle>
            <a:lvl1pPr>
              <a:defRPr sz="1400" b="0">
                <a:solidFill>
                  <a:schemeClr val="tx1">
                    <a:lumMod val="65000"/>
                    <a:lumOff val="35000"/>
                  </a:schemeClr>
                </a:solidFill>
              </a:defRPr>
            </a:lvl1pPr>
          </a:lstStyle>
          <a:p>
            <a:pPr lvl="0"/>
            <a:r>
              <a:t>Topic 7</a:t>
            </a:r>
          </a:p>
        </p:txBody>
      </p:sp>
      <p:sp>
        <p:nvSpPr>
          <p:cNvPr id="49" name="Agenda text 6"/>
          <p:cNvSpPr>
            <a:spLocks noGrp="1"/>
          </p:cNvSpPr>
          <p:nvPr>
            <p:ph type="body" sz="quarter" idx="19" hasCustomPrompt="1"/>
          </p:nvPr>
        </p:nvSpPr>
        <p:spPr>
          <a:xfrm>
            <a:off x="327634" y="3541829"/>
            <a:ext cx="6389530" cy="278793"/>
          </a:xfrm>
        </p:spPr>
        <p:txBody>
          <a:bodyPr anchor="ctr">
            <a:noAutofit/>
          </a:bodyPr>
          <a:lstStyle>
            <a:lvl1pPr>
              <a:defRPr sz="1400" b="0">
                <a:solidFill>
                  <a:schemeClr val="tx1">
                    <a:lumMod val="65000"/>
                    <a:lumOff val="35000"/>
                  </a:schemeClr>
                </a:solidFill>
              </a:defRPr>
            </a:lvl1pPr>
          </a:lstStyle>
          <a:p>
            <a:pPr lvl="0"/>
            <a:r>
              <a:t>Topic 6</a:t>
            </a:r>
          </a:p>
        </p:txBody>
      </p:sp>
      <p:sp>
        <p:nvSpPr>
          <p:cNvPr id="48" name="Agenda text 5"/>
          <p:cNvSpPr>
            <a:spLocks noGrp="1"/>
          </p:cNvSpPr>
          <p:nvPr>
            <p:ph type="body" sz="quarter" idx="18" hasCustomPrompt="1"/>
          </p:nvPr>
        </p:nvSpPr>
        <p:spPr>
          <a:xfrm>
            <a:off x="327634" y="3050159"/>
            <a:ext cx="6389530" cy="278793"/>
          </a:xfrm>
        </p:spPr>
        <p:txBody>
          <a:bodyPr anchor="ctr">
            <a:noAutofit/>
          </a:bodyPr>
          <a:lstStyle>
            <a:lvl1pPr>
              <a:defRPr sz="1400" b="0">
                <a:solidFill>
                  <a:schemeClr val="tx1">
                    <a:lumMod val="65000"/>
                    <a:lumOff val="35000"/>
                  </a:schemeClr>
                </a:solidFill>
              </a:defRPr>
            </a:lvl1pPr>
          </a:lstStyle>
          <a:p>
            <a:pPr lvl="0"/>
            <a:r>
              <a:t>Topic 5</a:t>
            </a:r>
          </a:p>
        </p:txBody>
      </p:sp>
      <p:sp>
        <p:nvSpPr>
          <p:cNvPr id="47" name="Agenda text 4"/>
          <p:cNvSpPr>
            <a:spLocks noGrp="1"/>
          </p:cNvSpPr>
          <p:nvPr>
            <p:ph type="body" sz="quarter" idx="17" hasCustomPrompt="1"/>
          </p:nvPr>
        </p:nvSpPr>
        <p:spPr>
          <a:xfrm>
            <a:off x="327634" y="2558489"/>
            <a:ext cx="6389530" cy="278793"/>
          </a:xfrm>
        </p:spPr>
        <p:txBody>
          <a:bodyPr anchor="ctr">
            <a:noAutofit/>
          </a:bodyPr>
          <a:lstStyle>
            <a:lvl1pPr>
              <a:defRPr sz="1400" b="0">
                <a:solidFill>
                  <a:schemeClr val="tx1">
                    <a:lumMod val="65000"/>
                    <a:lumOff val="35000"/>
                  </a:schemeClr>
                </a:solidFill>
              </a:defRPr>
            </a:lvl1pPr>
          </a:lstStyle>
          <a:p>
            <a:pPr lvl="0"/>
            <a:r>
              <a:t>Topic 4</a:t>
            </a:r>
          </a:p>
        </p:txBody>
      </p:sp>
      <p:sp>
        <p:nvSpPr>
          <p:cNvPr id="46" name="Agenda text 3"/>
          <p:cNvSpPr>
            <a:spLocks noGrp="1"/>
          </p:cNvSpPr>
          <p:nvPr>
            <p:ph type="body" sz="quarter" idx="16" hasCustomPrompt="1"/>
          </p:nvPr>
        </p:nvSpPr>
        <p:spPr>
          <a:xfrm>
            <a:off x="327634" y="2066819"/>
            <a:ext cx="6389530" cy="278793"/>
          </a:xfrm>
        </p:spPr>
        <p:txBody>
          <a:bodyPr anchor="ctr">
            <a:noAutofit/>
          </a:bodyPr>
          <a:lstStyle>
            <a:lvl1pPr>
              <a:defRPr sz="1400" b="0">
                <a:solidFill>
                  <a:schemeClr val="tx1">
                    <a:lumMod val="65000"/>
                    <a:lumOff val="35000"/>
                  </a:schemeClr>
                </a:solidFill>
              </a:defRPr>
            </a:lvl1pPr>
          </a:lstStyle>
          <a:p>
            <a:pPr lvl="0"/>
            <a:r>
              <a:t>Topic 3</a:t>
            </a:r>
          </a:p>
        </p:txBody>
      </p:sp>
      <p:sp>
        <p:nvSpPr>
          <p:cNvPr id="45" name="Agenda text 2"/>
          <p:cNvSpPr>
            <a:spLocks noGrp="1"/>
          </p:cNvSpPr>
          <p:nvPr>
            <p:ph type="body" sz="quarter" idx="15" hasCustomPrompt="1"/>
          </p:nvPr>
        </p:nvSpPr>
        <p:spPr>
          <a:xfrm>
            <a:off x="327634" y="1575149"/>
            <a:ext cx="6389530" cy="278793"/>
          </a:xfrm>
        </p:spPr>
        <p:txBody>
          <a:bodyPr anchor="ctr">
            <a:noAutofit/>
          </a:bodyPr>
          <a:lstStyle>
            <a:lvl1pPr>
              <a:defRPr sz="1400" b="0" baseline="0">
                <a:solidFill>
                  <a:schemeClr val="tx1">
                    <a:lumMod val="65000"/>
                    <a:lumOff val="35000"/>
                  </a:schemeClr>
                </a:solidFill>
              </a:defRPr>
            </a:lvl1pPr>
          </a:lstStyle>
          <a:p>
            <a:pPr lvl="0"/>
            <a:r>
              <a:t>Topic 2</a:t>
            </a:r>
          </a:p>
        </p:txBody>
      </p:sp>
      <p:sp>
        <p:nvSpPr>
          <p:cNvPr id="44" name="Agenda text 1"/>
          <p:cNvSpPr>
            <a:spLocks noGrp="1"/>
          </p:cNvSpPr>
          <p:nvPr>
            <p:ph type="body" sz="quarter" idx="14" hasCustomPrompt="1"/>
          </p:nvPr>
        </p:nvSpPr>
        <p:spPr bwMode="white">
          <a:xfrm>
            <a:off x="327634" y="1083479"/>
            <a:ext cx="6389530" cy="278793"/>
          </a:xfrm>
        </p:spPr>
        <p:txBody>
          <a:bodyPr anchor="ctr">
            <a:noAutofit/>
          </a:bodyPr>
          <a:lstStyle>
            <a:lvl1pPr>
              <a:defRPr sz="1400" b="0">
                <a:solidFill>
                  <a:schemeClr val="tx1">
                    <a:lumMod val="65000"/>
                    <a:lumOff val="35000"/>
                  </a:schemeClr>
                </a:solidFill>
              </a:defRPr>
            </a:lvl1pPr>
          </a:lstStyle>
          <a:p>
            <a:pPr lvl="0"/>
            <a:r>
              <a:t>Topic 1</a:t>
            </a:r>
          </a:p>
        </p:txBody>
      </p:sp>
      <p:sp>
        <p:nvSpPr>
          <p:cNvPr id="20" name="Date Placeholder 3"/>
          <p:cNvSpPr>
            <a:spLocks noGrp="1"/>
          </p:cNvSpPr>
          <p:nvPr>
            <p:ph type="dt" sz="half" idx="2"/>
          </p:nvPr>
        </p:nvSpPr>
        <p:spPr>
          <a:xfrm>
            <a:off x="122272" y="6629400"/>
            <a:ext cx="605079"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21"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18" name="Slide Number Placeholder 4"/>
          <p:cNvSpPr>
            <a:spLocks noGrp="1"/>
          </p:cNvSpPr>
          <p:nvPr>
            <p:ph type="sldNum" sz="quarter" idx="12"/>
          </p:nvPr>
        </p:nvSpPr>
        <p:spPr>
          <a:xfrm>
            <a:off x="8732520" y="6638544"/>
            <a:ext cx="219456" cy="155448"/>
          </a:xfrm>
        </p:spPr>
        <p:txBody>
          <a:bodyPr>
            <a:noAutofit/>
          </a:bodyPr>
          <a:lstStyle>
            <a:lvl1pPr>
              <a:defRPr>
                <a:solidFill>
                  <a:schemeClr val="tx1">
                    <a:lumMod val="65000"/>
                    <a:lumOff val="35000"/>
                  </a:schemeClr>
                </a:solidFill>
              </a:defRPr>
            </a:lvl1pPr>
          </a:lstStyle>
          <a:p>
            <a:fld id="{1B27E08B-DC8C-4509-A6F4-116E304DD87D}" type="slidenum">
              <a:rPr/>
              <a:pPr/>
              <a:t>‹#›</a:t>
            </a:fld>
            <a:endParaRPr/>
          </a:p>
        </p:txBody>
      </p:sp>
      <p:sp>
        <p:nvSpPr>
          <p:cNvPr id="3" name="Title 2"/>
          <p:cNvSpPr>
            <a:spLocks noGrp="1"/>
          </p:cNvSpPr>
          <p:nvPr>
            <p:ph type="title" hasCustomPrompt="1"/>
          </p:nvPr>
        </p:nvSpPr>
        <p:spPr>
          <a:xfrm>
            <a:off x="126999" y="110805"/>
            <a:ext cx="7762542" cy="304511"/>
          </a:xfrm>
        </p:spPr>
        <p:txBody>
          <a:bodyPr/>
          <a:lstStyle>
            <a:lvl1pPr>
              <a:defRPr/>
            </a:lvl1pPr>
          </a:lstStyle>
          <a:p>
            <a:r>
              <a:t>Page Title Here</a:t>
            </a:r>
          </a:p>
        </p:txBody>
      </p:sp>
      <p:sp>
        <p:nvSpPr>
          <p:cNvPr id="19" name="Rectangle 18"/>
          <p:cNvSpPr/>
          <p:nvPr/>
        </p:nvSpPr>
        <p:spPr>
          <a:xfrm>
            <a:off x="9227127" y="985540"/>
            <a:ext cx="2752436" cy="3145897"/>
          </a:xfrm>
          <a:prstGeom prst="rect">
            <a:avLst/>
          </a:prstGeom>
          <a:solidFill>
            <a:schemeClr val="tx2"/>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0" indent="0" algn="l">
              <a:buFont typeface="Arial" panose="020B0604020202020204" pitchFamily="34" charset="0"/>
              <a:buNone/>
            </a:pPr>
            <a:r>
              <a:rPr sz="1400" b="0">
                <a:solidFill>
                  <a:schemeClr val="bg1"/>
                </a:solidFill>
              </a:rPr>
              <a:t>TO</a:t>
            </a:r>
            <a:r>
              <a:rPr sz="1400" b="0" baseline="0">
                <a:solidFill>
                  <a:schemeClr val="bg1"/>
                </a:solidFill>
              </a:rPr>
              <a:t> FORMAT A </a:t>
            </a:r>
            <a:br>
              <a:rPr sz="1400" b="0" baseline="0">
                <a:solidFill>
                  <a:schemeClr val="bg1"/>
                </a:solidFill>
              </a:rPr>
            </a:br>
            <a:r>
              <a:rPr sz="1400" b="0" baseline="0">
                <a:solidFill>
                  <a:schemeClr val="bg1"/>
                </a:solidFill>
              </a:rPr>
              <a:t>TABLE OF CONTENTS (</a:t>
            </a:r>
            <a:r>
              <a:rPr sz="1400" b="0">
                <a:solidFill>
                  <a:schemeClr val="bg1"/>
                </a:solidFill>
              </a:rPr>
              <a:t>TOC)</a:t>
            </a:r>
          </a:p>
          <a:p>
            <a:pPr marL="176213" indent="-176213" algn="l">
              <a:buFont typeface="Arial" panose="020B0604020202020204" pitchFamily="34" charset="0"/>
              <a:buChar char="•"/>
            </a:pPr>
            <a:r>
              <a:rPr sz="1400" b="0">
                <a:solidFill>
                  <a:schemeClr val="bg1"/>
                </a:solidFill>
              </a:rPr>
              <a:t>Add NEW SLIDE, </a:t>
            </a:r>
            <a:br>
              <a:rPr sz="1400" b="0">
                <a:solidFill>
                  <a:schemeClr val="bg1"/>
                </a:solidFill>
              </a:rPr>
            </a:br>
            <a:r>
              <a:rPr sz="1400" b="0">
                <a:solidFill>
                  <a:schemeClr val="bg1"/>
                </a:solidFill>
              </a:rPr>
              <a:t>choose the AGENDA 1 layout</a:t>
            </a:r>
          </a:p>
          <a:p>
            <a:pPr marL="176213" indent="-176213" algn="l">
              <a:buFont typeface="Arial" panose="020B0604020202020204" pitchFamily="34" charset="0"/>
              <a:buChar char="•"/>
            </a:pPr>
            <a:r>
              <a:rPr sz="1400" b="0">
                <a:solidFill>
                  <a:schemeClr val="bg1"/>
                </a:solidFill>
              </a:rPr>
              <a:t>Enter text for each TOC topic </a:t>
            </a:r>
          </a:p>
          <a:p>
            <a:pPr marL="176213" indent="-176213" algn="l">
              <a:buFont typeface="Arial" panose="020B0604020202020204" pitchFamily="34" charset="0"/>
              <a:buChar char="•"/>
            </a:pPr>
            <a:r>
              <a:rPr sz="1400" b="0">
                <a:solidFill>
                  <a:schemeClr val="bg1"/>
                </a:solidFill>
              </a:rPr>
              <a:t>Delete the unused topic</a:t>
            </a:r>
            <a:r>
              <a:rPr sz="1400" b="0" baseline="0">
                <a:solidFill>
                  <a:schemeClr val="bg1"/>
                </a:solidFill>
              </a:rPr>
              <a:t> boxes</a:t>
            </a:r>
            <a:endParaRPr sz="1400" b="0">
              <a:solidFill>
                <a:schemeClr val="bg1"/>
              </a:solidFill>
            </a:endParaRPr>
          </a:p>
          <a:p>
            <a:pPr marL="176213" indent="-176213" algn="l">
              <a:buFont typeface="Arial" panose="020B0604020202020204" pitchFamily="34" charset="0"/>
              <a:buChar char="•"/>
            </a:pPr>
            <a:r>
              <a:rPr sz="1400" b="0">
                <a:solidFill>
                  <a:schemeClr val="bg1"/>
                </a:solidFill>
              </a:rPr>
              <a:t>Duplicate the slide</a:t>
            </a:r>
          </a:p>
          <a:p>
            <a:pPr marL="176213" indent="-176213" algn="l">
              <a:buFont typeface="Arial" panose="020B0604020202020204" pitchFamily="34" charset="0"/>
              <a:buChar char="•"/>
            </a:pPr>
            <a:r>
              <a:rPr sz="1400" b="0">
                <a:solidFill>
                  <a:schemeClr val="bg1"/>
                </a:solidFill>
              </a:rPr>
              <a:t>Change</a:t>
            </a:r>
            <a:r>
              <a:rPr sz="1400" b="0" baseline="0">
                <a:solidFill>
                  <a:schemeClr val="bg1"/>
                </a:solidFill>
              </a:rPr>
              <a:t> </a:t>
            </a:r>
            <a:r>
              <a:rPr sz="1400" b="0">
                <a:solidFill>
                  <a:schemeClr val="bg1"/>
                </a:solidFill>
              </a:rPr>
              <a:t>the Agenda layout from the Layout menu to </a:t>
            </a:r>
            <a:br>
              <a:rPr sz="1400" b="0">
                <a:solidFill>
                  <a:schemeClr val="bg1"/>
                </a:solidFill>
              </a:rPr>
            </a:br>
            <a:r>
              <a:rPr sz="1400" b="0">
                <a:solidFill>
                  <a:schemeClr val="bg1"/>
                </a:solidFill>
              </a:rPr>
              <a:t>automatically update the </a:t>
            </a:r>
            <a:br>
              <a:rPr sz="1400" b="0">
                <a:solidFill>
                  <a:schemeClr val="bg1"/>
                </a:solidFill>
              </a:rPr>
            </a:br>
            <a:r>
              <a:rPr sz="1400" b="0">
                <a:solidFill>
                  <a:schemeClr val="bg1"/>
                </a:solidFill>
              </a:rPr>
              <a:t>blue bar location and </a:t>
            </a:r>
            <a:br>
              <a:rPr sz="1400" b="0">
                <a:solidFill>
                  <a:schemeClr val="bg1"/>
                </a:solidFill>
              </a:rPr>
            </a:br>
            <a:r>
              <a:rPr sz="1400" b="0">
                <a:solidFill>
                  <a:schemeClr val="bg1"/>
                </a:solidFill>
              </a:rPr>
              <a:t>text formatting</a:t>
            </a:r>
          </a:p>
        </p:txBody>
      </p:sp>
    </p:spTree>
    <p:extLst>
      <p:ext uri="{BB962C8B-B14F-4D97-AF65-F5344CB8AC3E}">
        <p14:creationId xmlns:p14="http://schemas.microsoft.com/office/powerpoint/2010/main" val="4245806597"/>
      </p:ext>
    </p:extLst>
  </p:cSld>
  <p:clrMapOvr>
    <a:masterClrMapping/>
  </p:clrMapOvr>
  <p:extLst>
    <p:ext uri="{DCECCB84-F9BA-43D5-87BE-67443E8EF086}">
      <p15:sldGuideLst xmlns:p15="http://schemas.microsoft.com/office/powerpoint/2012/main">
        <p15:guide id="1" pos="7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7000" y="110118"/>
            <a:ext cx="7762542" cy="305199"/>
          </a:xfrm>
        </p:spPr>
        <p:txBody>
          <a:bodyPr>
            <a:noAutofit/>
          </a:bodyPr>
          <a:lstStyle>
            <a:lvl1pPr>
              <a:defRPr/>
            </a:lvl1pPr>
          </a:lstStyle>
          <a:p>
            <a:r>
              <a:t>Page Title Here</a:t>
            </a:r>
          </a:p>
        </p:txBody>
      </p:sp>
      <p:sp>
        <p:nvSpPr>
          <p:cNvPr id="3" name="Content Placeholder 2"/>
          <p:cNvSpPr>
            <a:spLocks noGrp="1"/>
          </p:cNvSpPr>
          <p:nvPr>
            <p:ph idx="1" hasCustomPrompt="1"/>
          </p:nvPr>
        </p:nvSpPr>
        <p:spPr>
          <a:xfrm>
            <a:off x="127000" y="974725"/>
            <a:ext cx="8888413" cy="5349874"/>
          </a:xfrm>
        </p:spPr>
        <p:txBody>
          <a:bodyPr bIns="0">
            <a:noAutofit/>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Date Placeholder 3"/>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5" name="Footer Placeholder 4"/>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fld id="{4F90343F-D056-4E24-BE3D-A305BDC1A23E}" type="slidenum">
              <a:rPr/>
              <a:pPr/>
              <a:t>‹#›</a:t>
            </a:fld>
            <a:endParaRPr/>
          </a:p>
        </p:txBody>
      </p:sp>
      <p:sp>
        <p:nvSpPr>
          <p:cNvPr id="8" name="Text Placeholder 7"/>
          <p:cNvSpPr>
            <a:spLocks noGrp="1"/>
          </p:cNvSpPr>
          <p:nvPr>
            <p:ph type="body" sz="quarter" idx="13" hasCustomPrompt="1"/>
          </p:nvPr>
        </p:nvSpPr>
        <p:spPr>
          <a:xfrm>
            <a:off x="132429" y="6324599"/>
            <a:ext cx="8879142" cy="179255"/>
          </a:xfrm>
        </p:spPr>
        <p:txBody>
          <a:bodyPr lIns="0" tIns="0" rIns="0" bIns="0" anchor="b" anchorCtr="0"/>
          <a:lstStyle>
            <a:lvl1pPr marL="0" indent="0">
              <a:spcBef>
                <a:spcPts val="0"/>
              </a:spcBef>
              <a:buClr>
                <a:schemeClr val="bg1">
                  <a:lumMod val="50000"/>
                </a:schemeClr>
              </a:buClr>
              <a:buFont typeface="Wingdings" panose="05000000000000000000" pitchFamily="2" charset="2"/>
              <a:buNone/>
              <a:defRPr sz="700" i="1" baseline="0">
                <a:solidFill>
                  <a:schemeClr val="tx1">
                    <a:lumMod val="65000"/>
                    <a:lumOff val="35000"/>
                  </a:schemeClr>
                </a:solidFill>
              </a:defRPr>
            </a:lvl1pPr>
            <a:lvl2pPr marL="137160" indent="0">
              <a:buNone/>
              <a:defRPr/>
            </a:lvl2pPr>
          </a:lstStyle>
          <a:p>
            <a:pPr lvl="0"/>
            <a:r>
              <a:t>Optional source/footnote added here</a:t>
            </a:r>
          </a:p>
        </p:txBody>
      </p:sp>
    </p:spTree>
    <p:extLst>
      <p:ext uri="{BB962C8B-B14F-4D97-AF65-F5344CB8AC3E}">
        <p14:creationId xmlns:p14="http://schemas.microsoft.com/office/powerpoint/2010/main" val="3139917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7000" y="110118"/>
            <a:ext cx="7762542" cy="305199"/>
          </a:xfrm>
        </p:spPr>
        <p:txBody>
          <a:bodyPr>
            <a:noAutofit/>
          </a:bodyPr>
          <a:lstStyle>
            <a:lvl1pPr>
              <a:defRPr/>
            </a:lvl1pPr>
          </a:lstStyle>
          <a:p>
            <a:r>
              <a:t>Page Title Here</a:t>
            </a:r>
          </a:p>
        </p:txBody>
      </p:sp>
      <p:sp>
        <p:nvSpPr>
          <p:cNvPr id="3" name="Content Placeholder 2"/>
          <p:cNvSpPr>
            <a:spLocks noGrp="1"/>
          </p:cNvSpPr>
          <p:nvPr>
            <p:ph idx="1" hasCustomPrompt="1"/>
          </p:nvPr>
        </p:nvSpPr>
        <p:spPr>
          <a:xfrm>
            <a:off x="127000" y="974725"/>
            <a:ext cx="8888413" cy="5349876"/>
          </a:xfrm>
        </p:spPr>
        <p:txBody>
          <a:bodyPr bIns="0">
            <a:noAutofit/>
          </a:bodyPr>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Date Placeholder 3"/>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5" name="Footer Placeholder 4"/>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fld id="{4F90343F-D056-4E24-BE3D-A305BDC1A23E}" type="slidenum">
              <a:rPr/>
              <a:pPr/>
              <a:t>‹#›</a:t>
            </a:fld>
            <a:endParaRPr/>
          </a:p>
        </p:txBody>
      </p:sp>
      <p:sp>
        <p:nvSpPr>
          <p:cNvPr id="8" name="Text Placeholder 7"/>
          <p:cNvSpPr>
            <a:spLocks noGrp="1"/>
          </p:cNvSpPr>
          <p:nvPr>
            <p:ph type="body" sz="quarter" idx="13" hasCustomPrompt="1"/>
          </p:nvPr>
        </p:nvSpPr>
        <p:spPr>
          <a:xfrm>
            <a:off x="132429" y="6324601"/>
            <a:ext cx="8879142" cy="178462"/>
          </a:xfrm>
        </p:spPr>
        <p:txBody>
          <a:bodyPr lIns="0" tIns="0" rIns="0" bIns="0" anchor="b" anchorCtr="0"/>
          <a:lstStyle>
            <a:lvl1pPr marL="0" indent="0">
              <a:spcBef>
                <a:spcPts val="0"/>
              </a:spcBef>
              <a:buClr>
                <a:schemeClr val="bg1">
                  <a:lumMod val="50000"/>
                </a:schemeClr>
              </a:buClr>
              <a:buFont typeface="Wingdings" panose="05000000000000000000" pitchFamily="2" charset="2"/>
              <a:buNone/>
              <a:defRPr sz="700" i="1" baseline="0">
                <a:solidFill>
                  <a:schemeClr val="tx1">
                    <a:lumMod val="65000"/>
                    <a:lumOff val="35000"/>
                  </a:schemeClr>
                </a:solidFill>
              </a:defRPr>
            </a:lvl1pPr>
            <a:lvl2pPr marL="137160" indent="0">
              <a:buNone/>
              <a:defRPr/>
            </a:lvl2pPr>
          </a:lstStyle>
          <a:p>
            <a:pPr lvl="0"/>
            <a:r>
              <a:t>Optional source/footnote added here</a:t>
            </a:r>
          </a:p>
        </p:txBody>
      </p:sp>
      <p:sp>
        <p:nvSpPr>
          <p:cNvPr id="9" name="Text Placeholder 8"/>
          <p:cNvSpPr>
            <a:spLocks noGrp="1"/>
          </p:cNvSpPr>
          <p:nvPr>
            <p:ph type="body" sz="quarter" idx="14" hasCustomPrompt="1"/>
            <p:custDataLst>
              <p:tags r:id="rId1"/>
            </p:custDataLst>
          </p:nvPr>
        </p:nvSpPr>
        <p:spPr>
          <a:xfrm>
            <a:off x="127000" y="435179"/>
            <a:ext cx="7762542" cy="383019"/>
          </a:xfrm>
          <a:prstGeom prst="rect">
            <a:avLst/>
          </a:prstGeom>
        </p:spPr>
        <p:txBody>
          <a:bodyPr lIns="0" tIns="0" rIns="0" bIns="0"/>
          <a:lstStyle>
            <a:lvl1pPr marL="0" indent="0">
              <a:buFontTx/>
              <a:buNone/>
              <a:defRPr sz="1800">
                <a:solidFill>
                  <a:schemeClr val="tx2"/>
                </a:solidFill>
              </a:defRPr>
            </a:lvl1pPr>
          </a:lstStyle>
          <a:p>
            <a:pPr lvl="0"/>
            <a:r>
              <a:rPr lang="en-GB" dirty="0"/>
              <a:t>Subtitle Here</a:t>
            </a:r>
          </a:p>
        </p:txBody>
      </p:sp>
    </p:spTree>
    <p:extLst>
      <p:ext uri="{BB962C8B-B14F-4D97-AF65-F5344CB8AC3E}">
        <p14:creationId xmlns:p14="http://schemas.microsoft.com/office/powerpoint/2010/main" val="2939845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998" y="110805"/>
            <a:ext cx="7762544" cy="304511"/>
          </a:xfrm>
        </p:spPr>
        <p:txBody>
          <a:bodyPr/>
          <a:lstStyle>
            <a:lvl1pPr>
              <a:defRPr baseline="0"/>
            </a:lvl1pPr>
          </a:lstStyle>
          <a:p>
            <a:r>
              <a:t>Page Title Here</a:t>
            </a:r>
          </a:p>
        </p:txBody>
      </p:sp>
      <p:sp>
        <p:nvSpPr>
          <p:cNvPr id="3" name="Date Placeholder 2"/>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4" name="Footer Placeholder 3"/>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5" name="Slide Number Placeholder 4"/>
          <p:cNvSpPr>
            <a:spLocks noGrp="1"/>
          </p:cNvSpPr>
          <p:nvPr>
            <p:ph type="sldNum" sz="quarter" idx="12"/>
          </p:nvPr>
        </p:nvSpPr>
        <p:spPr/>
        <p:txBody>
          <a:bodyPr/>
          <a:lstStyle>
            <a:lvl1pPr>
              <a:defRPr>
                <a:solidFill>
                  <a:schemeClr val="tx1">
                    <a:lumMod val="65000"/>
                    <a:lumOff val="35000"/>
                  </a:schemeClr>
                </a:solidFill>
              </a:defRPr>
            </a:lvl1pPr>
          </a:lstStyle>
          <a:p>
            <a:fld id="{4F90343F-D056-4E24-BE3D-A305BDC1A23E}" type="slidenum">
              <a:rPr/>
              <a:pPr/>
              <a:t>‹#›</a:t>
            </a:fld>
            <a:endParaRPr/>
          </a:p>
        </p:txBody>
      </p:sp>
      <p:sp>
        <p:nvSpPr>
          <p:cNvPr id="9" name="Text Placeholder 7"/>
          <p:cNvSpPr>
            <a:spLocks noGrp="1"/>
          </p:cNvSpPr>
          <p:nvPr>
            <p:ph type="body" sz="quarter" idx="13"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Wingdings" panose="05000000000000000000" pitchFamily="2" charset="2"/>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7" name="Text Placeholder 6"/>
          <p:cNvSpPr>
            <a:spLocks noGrp="1"/>
          </p:cNvSpPr>
          <p:nvPr>
            <p:ph type="body" sz="quarter" idx="14" hasCustomPrompt="1"/>
            <p:custDataLst>
              <p:tags r:id="rId1"/>
            </p:custDataLst>
          </p:nvPr>
        </p:nvSpPr>
        <p:spPr>
          <a:xfrm>
            <a:off x="126998" y="435179"/>
            <a:ext cx="7762544"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516139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3" name="Footer Placeholder 2"/>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4" name="Slide Number Placeholder 3"/>
          <p:cNvSpPr>
            <a:spLocks noGrp="1"/>
          </p:cNvSpPr>
          <p:nvPr>
            <p:ph type="sldNum" sz="quarter" idx="12"/>
          </p:nvPr>
        </p:nvSpPr>
        <p:spPr/>
        <p:txBody>
          <a:bodyPr/>
          <a:lstStyle>
            <a:lvl1pPr>
              <a:defRPr>
                <a:solidFill>
                  <a:schemeClr val="tx1">
                    <a:lumMod val="65000"/>
                    <a:lumOff val="35000"/>
                  </a:schemeClr>
                </a:solidFill>
              </a:defRPr>
            </a:lvl1pPr>
          </a:lstStyle>
          <a:p>
            <a:fld id="{4F90343F-D056-4E24-BE3D-A305BDC1A23E}" type="slidenum">
              <a:rPr/>
              <a:pPr/>
              <a:t>‹#›</a:t>
            </a:fld>
            <a:endParaRPr/>
          </a:p>
        </p:txBody>
      </p:sp>
      <p:sp>
        <p:nvSpPr>
          <p:cNvPr id="5" name="Text Placeholder 7"/>
          <p:cNvSpPr>
            <a:spLocks noGrp="1"/>
          </p:cNvSpPr>
          <p:nvPr>
            <p:ph type="body" sz="quarter" idx="13"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Tree>
    <p:extLst>
      <p:ext uri="{BB962C8B-B14F-4D97-AF65-F5344CB8AC3E}">
        <p14:creationId xmlns:p14="http://schemas.microsoft.com/office/powerpoint/2010/main" val="98864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7000" y="110805"/>
            <a:ext cx="7762542" cy="304511"/>
          </a:xfrm>
        </p:spPr>
        <p:txBody>
          <a:bodyPr/>
          <a:lstStyle>
            <a:lvl1pPr>
              <a:defRPr/>
            </a:lvl1pPr>
          </a:lstStyle>
          <a:p>
            <a:r>
              <a:t>Page Title Here</a:t>
            </a:r>
          </a:p>
        </p:txBody>
      </p:sp>
      <p:sp>
        <p:nvSpPr>
          <p:cNvPr id="3" name="Content Placeholder 2"/>
          <p:cNvSpPr>
            <a:spLocks noGrp="1"/>
          </p:cNvSpPr>
          <p:nvPr>
            <p:ph sz="half" idx="1" hasCustomPrompt="1"/>
          </p:nvPr>
        </p:nvSpPr>
        <p:spPr>
          <a:xfrm>
            <a:off x="127000" y="974725"/>
            <a:ext cx="4262438" cy="5349875"/>
          </a:xfrm>
        </p:spPr>
        <p:txBody>
          <a:bodyPr bIns="0"/>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4" name="Content Placeholder 3"/>
          <p:cNvSpPr>
            <a:spLocks noGrp="1"/>
          </p:cNvSpPr>
          <p:nvPr>
            <p:ph sz="half" idx="2" hasCustomPrompt="1"/>
          </p:nvPr>
        </p:nvSpPr>
        <p:spPr>
          <a:xfrm>
            <a:off x="4752975" y="974725"/>
            <a:ext cx="4262438" cy="5349875"/>
          </a:xfrm>
        </p:spPr>
        <p:txBody>
          <a:bodyPr bIns="0"/>
          <a:lstStyle>
            <a:lvl1pPr>
              <a:defRPr baseline="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fld id="{5ADD7433-6C91-40DB-A39E-AFDFB367B0F6}" type="slidenum">
              <a:rPr/>
              <a:pPr/>
              <a:t>‹#›</a:t>
            </a:fld>
            <a:endParaRPr/>
          </a:p>
        </p:txBody>
      </p:sp>
      <p:sp>
        <p:nvSpPr>
          <p:cNvPr id="9" name="Text Placeholder 7"/>
          <p:cNvSpPr>
            <a:spLocks noGrp="1"/>
          </p:cNvSpPr>
          <p:nvPr>
            <p:ph type="body" sz="quarter" idx="13"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8" name="Text Placeholder 7"/>
          <p:cNvSpPr>
            <a:spLocks noGrp="1"/>
          </p:cNvSpPr>
          <p:nvPr>
            <p:ph type="body" sz="quarter" idx="14" hasCustomPrompt="1"/>
            <p:custDataLst>
              <p:tags r:id="rId1"/>
            </p:custDataLst>
          </p:nvPr>
        </p:nvSpPr>
        <p:spPr>
          <a:xfrm>
            <a:off x="127000" y="435179"/>
            <a:ext cx="7762542"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761395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7000" y="110754"/>
            <a:ext cx="7762542" cy="303301"/>
          </a:xfrm>
        </p:spPr>
        <p:txBody>
          <a:bodyPr/>
          <a:lstStyle>
            <a:lvl1pPr>
              <a:defRPr/>
            </a:lvl1pPr>
          </a:lstStyle>
          <a:p>
            <a:r>
              <a:t>Page Title Here</a:t>
            </a:r>
          </a:p>
        </p:txBody>
      </p:sp>
      <p:sp>
        <p:nvSpPr>
          <p:cNvPr id="3" name="Text Placeholder 2"/>
          <p:cNvSpPr>
            <a:spLocks noGrp="1"/>
          </p:cNvSpPr>
          <p:nvPr>
            <p:ph type="body" idx="1" hasCustomPrompt="1"/>
          </p:nvPr>
        </p:nvSpPr>
        <p:spPr>
          <a:xfrm>
            <a:off x="127000" y="975804"/>
            <a:ext cx="4262438" cy="274320"/>
          </a:xfrm>
          <a:solidFill>
            <a:schemeClr val="tx2"/>
          </a:solidFill>
        </p:spPr>
        <p:txBody>
          <a:bodyPr lIns="0" rIns="0" bIns="9144" anchor="ctr"/>
          <a:lstStyle>
            <a:lvl1pPr marL="0" indent="0" algn="ctr">
              <a:buNone/>
              <a:defRPr sz="1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t>Table/Chart Title Here</a:t>
            </a:r>
          </a:p>
        </p:txBody>
      </p:sp>
      <p:sp>
        <p:nvSpPr>
          <p:cNvPr id="4" name="Content Placeholder 3"/>
          <p:cNvSpPr>
            <a:spLocks noGrp="1"/>
          </p:cNvSpPr>
          <p:nvPr>
            <p:ph sz="half" idx="2" hasCustomPrompt="1"/>
          </p:nvPr>
        </p:nvSpPr>
        <p:spPr>
          <a:xfrm>
            <a:off x="127000" y="1276350"/>
            <a:ext cx="4262438" cy="5048250"/>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5" name="Text Placeholder 4"/>
          <p:cNvSpPr>
            <a:spLocks noGrp="1"/>
          </p:cNvSpPr>
          <p:nvPr>
            <p:ph type="body" sz="quarter" idx="3" hasCustomPrompt="1"/>
          </p:nvPr>
        </p:nvSpPr>
        <p:spPr>
          <a:xfrm>
            <a:off x="4752976" y="975804"/>
            <a:ext cx="4262438" cy="274320"/>
          </a:xfrm>
          <a:solidFill>
            <a:schemeClr val="tx2"/>
          </a:solidFill>
        </p:spPr>
        <p:txBody>
          <a:bodyPr lIns="0" rIns="0" bIns="9144" anchor="ctr"/>
          <a:lstStyle>
            <a:lvl1pPr marL="0" indent="0" algn="ctr">
              <a:buNone/>
              <a:defRPr sz="1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t>Table/Chart Title Here</a:t>
            </a:r>
          </a:p>
        </p:txBody>
      </p:sp>
      <p:sp>
        <p:nvSpPr>
          <p:cNvPr id="6" name="Content Placeholder 5"/>
          <p:cNvSpPr>
            <a:spLocks noGrp="1"/>
          </p:cNvSpPr>
          <p:nvPr>
            <p:ph sz="quarter" idx="4" hasCustomPrompt="1"/>
          </p:nvPr>
        </p:nvSpPr>
        <p:spPr>
          <a:xfrm>
            <a:off x="4752975" y="1276350"/>
            <a:ext cx="4258596" cy="5048250"/>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7" name="Date Placeholder 6"/>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8" name="Footer Placeholder 7"/>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9" name="Slide Number Placeholder 8"/>
          <p:cNvSpPr>
            <a:spLocks noGrp="1"/>
          </p:cNvSpPr>
          <p:nvPr>
            <p:ph type="sldNum" sz="quarter" idx="12"/>
          </p:nvPr>
        </p:nvSpPr>
        <p:spPr/>
        <p:txBody>
          <a:bodyPr/>
          <a:lstStyle>
            <a:lvl1pPr>
              <a:defRPr>
                <a:solidFill>
                  <a:schemeClr val="tx1">
                    <a:lumMod val="65000"/>
                    <a:lumOff val="35000"/>
                  </a:schemeClr>
                </a:solidFill>
              </a:defRPr>
            </a:lvl1pPr>
          </a:lstStyle>
          <a:p>
            <a:fld id="{6B677C39-7429-4D7B-AE6D-9E2D89B4C44B}" type="slidenum">
              <a:rPr/>
              <a:pPr/>
              <a:t>‹#›</a:t>
            </a:fld>
            <a:endParaRPr/>
          </a:p>
        </p:txBody>
      </p:sp>
      <p:sp>
        <p:nvSpPr>
          <p:cNvPr id="11" name="Text Placeholder 7"/>
          <p:cNvSpPr>
            <a:spLocks noGrp="1"/>
          </p:cNvSpPr>
          <p:nvPr>
            <p:ph type="body" sz="quarter" idx="13"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Wingdings" panose="05000000000000000000" pitchFamily="2" charset="2"/>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10" name="Text Placeholder 9"/>
          <p:cNvSpPr>
            <a:spLocks noGrp="1"/>
          </p:cNvSpPr>
          <p:nvPr>
            <p:ph type="body" sz="quarter" idx="14" hasCustomPrompt="1"/>
            <p:custDataLst>
              <p:tags r:id="rId1"/>
            </p:custDataLst>
          </p:nvPr>
        </p:nvSpPr>
        <p:spPr>
          <a:xfrm>
            <a:off x="127000" y="435179"/>
            <a:ext cx="7762542"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111687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Title">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27000" y="974725"/>
            <a:ext cx="8888413" cy="274320"/>
          </a:xfrm>
          <a:solidFill>
            <a:schemeClr val="tx2"/>
          </a:solidFill>
          <a:ln w="38100">
            <a:noFill/>
          </a:ln>
        </p:spPr>
        <p:txBody>
          <a:bodyPr lIns="0" rIns="0" bIns="9144" anchor="ctr"/>
          <a:lstStyle>
            <a:lvl1pPr marL="0" indent="0" algn="ctr">
              <a:buNone/>
              <a:defRPr sz="1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t>Table/Chart Title Here</a:t>
            </a:r>
          </a:p>
        </p:txBody>
      </p:sp>
      <p:sp>
        <p:nvSpPr>
          <p:cNvPr id="4" name="Content Placeholder 3"/>
          <p:cNvSpPr>
            <a:spLocks noGrp="1"/>
          </p:cNvSpPr>
          <p:nvPr>
            <p:ph sz="half" idx="2" hasCustomPrompt="1"/>
          </p:nvPr>
        </p:nvSpPr>
        <p:spPr>
          <a:xfrm>
            <a:off x="127000" y="1276350"/>
            <a:ext cx="8888413" cy="5048250"/>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t>Text, Chart, Table, or Image Here</a:t>
            </a:r>
          </a:p>
        </p:txBody>
      </p:sp>
      <p:sp>
        <p:nvSpPr>
          <p:cNvPr id="7" name="Date Placeholder 6"/>
          <p:cNvSpPr>
            <a:spLocks noGrp="1"/>
          </p:cNvSpPr>
          <p:nvPr>
            <p:ph type="dt" sz="half" idx="10"/>
          </p:nvPr>
        </p:nvSpPr>
        <p:spPr/>
        <p:txBody>
          <a:bodyPr/>
          <a:lstStyle>
            <a:lvl1pPr>
              <a:defRPr>
                <a:solidFill>
                  <a:schemeClr val="tx1">
                    <a:lumMod val="65000"/>
                    <a:lumOff val="35000"/>
                  </a:schemeClr>
                </a:solidFill>
              </a:defRPr>
            </a:lvl1pPr>
          </a:lstStyle>
          <a:p>
            <a:endParaRPr/>
          </a:p>
        </p:txBody>
      </p:sp>
      <p:sp>
        <p:nvSpPr>
          <p:cNvPr id="8" name="Footer Placeholder 7"/>
          <p:cNvSpPr>
            <a:spLocks noGrp="1"/>
          </p:cNvSpPr>
          <p:nvPr>
            <p:ph type="ftr" sz="quarter" idx="11"/>
          </p:nvPr>
        </p:nvSpPr>
        <p:spPr/>
        <p:txBody>
          <a:bodyPr/>
          <a:lstStyle>
            <a:lvl1pPr>
              <a:defRPr>
                <a:solidFill>
                  <a:schemeClr val="tx1">
                    <a:lumMod val="65000"/>
                    <a:lumOff val="35000"/>
                  </a:schemeClr>
                </a:solidFill>
              </a:defRPr>
            </a:lvl1pPr>
          </a:lstStyle>
          <a:p>
            <a:endParaRPr/>
          </a:p>
        </p:txBody>
      </p:sp>
      <p:sp>
        <p:nvSpPr>
          <p:cNvPr id="9" name="Slide Number Placeholder 8"/>
          <p:cNvSpPr>
            <a:spLocks noGrp="1"/>
          </p:cNvSpPr>
          <p:nvPr>
            <p:ph type="sldNum" sz="quarter" idx="12"/>
          </p:nvPr>
        </p:nvSpPr>
        <p:spPr/>
        <p:txBody>
          <a:bodyPr/>
          <a:lstStyle>
            <a:lvl1pPr>
              <a:defRPr>
                <a:solidFill>
                  <a:schemeClr val="tx1">
                    <a:lumMod val="65000"/>
                    <a:lumOff val="35000"/>
                  </a:schemeClr>
                </a:solidFill>
              </a:defRPr>
            </a:lvl1pPr>
          </a:lstStyle>
          <a:p>
            <a:fld id="{6B677C39-7429-4D7B-AE6D-9E2D89B4C44B}" type="slidenum">
              <a:rPr/>
              <a:pPr/>
              <a:t>‹#›</a:t>
            </a:fld>
            <a:endParaRPr/>
          </a:p>
        </p:txBody>
      </p:sp>
      <p:sp>
        <p:nvSpPr>
          <p:cNvPr id="10" name="Title 1"/>
          <p:cNvSpPr>
            <a:spLocks noGrp="1"/>
          </p:cNvSpPr>
          <p:nvPr>
            <p:ph type="title" hasCustomPrompt="1"/>
          </p:nvPr>
        </p:nvSpPr>
        <p:spPr>
          <a:xfrm>
            <a:off x="127000" y="110426"/>
            <a:ext cx="7762542" cy="304891"/>
          </a:xfrm>
        </p:spPr>
        <p:txBody>
          <a:bodyPr/>
          <a:lstStyle>
            <a:lvl1pPr>
              <a:defRPr baseline="0"/>
            </a:lvl1pPr>
          </a:lstStyle>
          <a:p>
            <a:r>
              <a:t>Page Title Here</a:t>
            </a:r>
          </a:p>
        </p:txBody>
      </p:sp>
      <p:sp>
        <p:nvSpPr>
          <p:cNvPr id="12" name="Text Placeholder 7"/>
          <p:cNvSpPr>
            <a:spLocks noGrp="1"/>
          </p:cNvSpPr>
          <p:nvPr>
            <p:ph type="body" sz="quarter" idx="13" hasCustomPrompt="1"/>
          </p:nvPr>
        </p:nvSpPr>
        <p:spPr>
          <a:xfrm>
            <a:off x="132429" y="6324600"/>
            <a:ext cx="8879142" cy="178464"/>
          </a:xfrm>
        </p:spPr>
        <p:txBody>
          <a:bodyPr lIns="0" tIns="0" rIns="0" bIns="0" anchor="b" anchorCtr="0"/>
          <a:lstStyle>
            <a:lvl1pPr marL="0" indent="0">
              <a:spcBef>
                <a:spcPts val="0"/>
              </a:spcBef>
              <a:buClr>
                <a:schemeClr val="bg1">
                  <a:lumMod val="50000"/>
                </a:schemeClr>
              </a:buClr>
              <a:buFont typeface="Arial" panose="020B0604020202020204" pitchFamily="34" charset="0"/>
              <a:buNone/>
              <a:defRPr sz="700" i="1">
                <a:solidFill>
                  <a:schemeClr val="tx1">
                    <a:lumMod val="65000"/>
                    <a:lumOff val="35000"/>
                  </a:schemeClr>
                </a:solidFill>
              </a:defRPr>
            </a:lvl1pPr>
            <a:lvl2pPr marL="137160" indent="0">
              <a:buNone/>
              <a:defRPr/>
            </a:lvl2pPr>
          </a:lstStyle>
          <a:p>
            <a:pPr lvl="0"/>
            <a:r>
              <a:t>Optional source/footnote added here</a:t>
            </a:r>
          </a:p>
        </p:txBody>
      </p:sp>
      <p:sp>
        <p:nvSpPr>
          <p:cNvPr id="5" name="Text Placeholder 4"/>
          <p:cNvSpPr>
            <a:spLocks noGrp="1"/>
          </p:cNvSpPr>
          <p:nvPr>
            <p:ph type="body" sz="quarter" idx="14" hasCustomPrompt="1"/>
            <p:custDataLst>
              <p:tags r:id="rId1"/>
            </p:custDataLst>
          </p:nvPr>
        </p:nvSpPr>
        <p:spPr>
          <a:xfrm>
            <a:off x="126998" y="435179"/>
            <a:ext cx="7762544" cy="384048"/>
          </a:xfrm>
          <a:prstGeom prst="rect">
            <a:avLst/>
          </a:prstGeom>
        </p:spPr>
        <p:txBody>
          <a:bodyPr lIns="0" tIns="0" rIns="0" bIns="0"/>
          <a:lstStyle>
            <a:lvl1pPr marL="0" indent="0">
              <a:buFontTx/>
              <a:buNone/>
              <a:defRPr sz="1800">
                <a:solidFill>
                  <a:schemeClr val="tx2"/>
                </a:solidFill>
              </a:defRPr>
            </a:lvl1pPr>
          </a:lstStyle>
          <a:p>
            <a:pPr lvl="0"/>
            <a:r>
              <a:rPr lang="en-US" dirty="0"/>
              <a:t>Subtitle Here</a:t>
            </a:r>
            <a:endParaRPr lang="en-GB" dirty="0"/>
          </a:p>
        </p:txBody>
      </p:sp>
    </p:spTree>
    <p:extLst>
      <p:ext uri="{BB962C8B-B14F-4D97-AF65-F5344CB8AC3E}">
        <p14:creationId xmlns:p14="http://schemas.microsoft.com/office/powerpoint/2010/main" val="387746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2.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ags" Target="../tags/tag1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theme" Target="../theme/theme2.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logo"/>
          <p:cNvPicPr>
            <a:picLocks noChangeAspect="1"/>
          </p:cNvPicPr>
          <p:nvPr userDrawn="1">
            <p:custDataLst>
              <p:tags r:id="rId19"/>
            </p:custDataLst>
          </p:nvPr>
        </p:nvPicPr>
        <p:blipFill>
          <a:blip r:embed="rId20"/>
          <a:stretch>
            <a:fillRect/>
          </a:stretch>
        </p:blipFill>
        <p:spPr>
          <a:xfrm>
            <a:off x="7889542" y="0"/>
            <a:ext cx="1254458" cy="819867"/>
          </a:xfrm>
          <a:prstGeom prst="rect">
            <a:avLst/>
          </a:prstGeom>
        </p:spPr>
      </p:pic>
      <p:cxnSp>
        <p:nvCxnSpPr>
          <p:cNvPr id="11" name="Straight Connector 10"/>
          <p:cNvCxnSpPr/>
          <p:nvPr/>
        </p:nvCxnSpPr>
        <p:spPr>
          <a:xfrm>
            <a:off x="128016" y="6524039"/>
            <a:ext cx="8887968" cy="0"/>
          </a:xfrm>
          <a:prstGeom prst="line">
            <a:avLst/>
          </a:prstGeom>
          <a:ln w="6350">
            <a:solidFill>
              <a:schemeClr val="tx1"/>
            </a:solidFill>
          </a:ln>
          <a:effectLst/>
        </p:spPr>
        <p:style>
          <a:lnRef idx="2">
            <a:schemeClr val="accent2"/>
          </a:lnRef>
          <a:fillRef idx="0">
            <a:schemeClr val="accent2"/>
          </a:fillRef>
          <a:effectRef idx="1">
            <a:schemeClr val="accent2"/>
          </a:effectRef>
          <a:fontRef idx="minor">
            <a:schemeClr val="tx1"/>
          </a:fontRef>
        </p:style>
      </p:cxnSp>
      <p:sp>
        <p:nvSpPr>
          <p:cNvPr id="2" name="Title Placeholder 1"/>
          <p:cNvSpPr>
            <a:spLocks noGrp="1"/>
          </p:cNvSpPr>
          <p:nvPr>
            <p:ph type="title"/>
          </p:nvPr>
        </p:nvSpPr>
        <p:spPr>
          <a:xfrm>
            <a:off x="126999" y="110805"/>
            <a:ext cx="7762542" cy="304511"/>
          </a:xfrm>
          <a:prstGeom prst="rect">
            <a:avLst/>
          </a:prstGeom>
        </p:spPr>
        <p:txBody>
          <a:bodyPr vert="horz" lIns="0" tIns="0" rIns="0" bIns="0" rtlCol="0" anchor="t">
            <a:noAutofit/>
          </a:bodyPr>
          <a:lstStyle/>
          <a:p>
            <a:r>
              <a:t>Page Title Here</a:t>
            </a:r>
          </a:p>
        </p:txBody>
      </p:sp>
      <p:sp>
        <p:nvSpPr>
          <p:cNvPr id="3" name="Text Placeholder 2"/>
          <p:cNvSpPr>
            <a:spLocks noGrp="1"/>
          </p:cNvSpPr>
          <p:nvPr>
            <p:ph type="body" idx="1"/>
          </p:nvPr>
        </p:nvSpPr>
        <p:spPr>
          <a:xfrm>
            <a:off x="127000" y="974725"/>
            <a:ext cx="8888413" cy="5349875"/>
          </a:xfrm>
          <a:prstGeom prst="rect">
            <a:avLst/>
          </a:prstGeom>
        </p:spPr>
        <p:txBody>
          <a:bodyPr vert="horz" lIns="9144" tIns="0" rIns="9144" bIns="0" rtlCol="0">
            <a:noAutofit/>
          </a:bodyPr>
          <a:lstStyle/>
          <a:p>
            <a:pPr lvl="0"/>
            <a:r>
              <a:rPr dirty="0"/>
              <a:t>Primary </a:t>
            </a:r>
          </a:p>
          <a:p>
            <a:pPr lvl="1"/>
            <a:r>
              <a:rPr dirty="0"/>
              <a:t>Second</a:t>
            </a:r>
          </a:p>
          <a:p>
            <a:pPr lvl="2"/>
            <a:r>
              <a:rPr dirty="0"/>
              <a:t>Third</a:t>
            </a:r>
          </a:p>
          <a:p>
            <a:pPr lvl="3"/>
            <a:r>
              <a:rPr dirty="0"/>
              <a:t>Four</a:t>
            </a:r>
          </a:p>
          <a:p>
            <a:pPr lvl="4"/>
            <a:r>
              <a:rPr dirty="0"/>
              <a:t>Five</a:t>
            </a:r>
          </a:p>
          <a:p>
            <a:pPr lvl="5"/>
            <a:r>
              <a:rPr dirty="0"/>
              <a:t>Six</a:t>
            </a:r>
          </a:p>
          <a:p>
            <a:pPr lvl="6"/>
            <a:r>
              <a:rPr dirty="0"/>
              <a:t>Seven</a:t>
            </a:r>
          </a:p>
          <a:p>
            <a:pPr lvl="7"/>
            <a:r>
              <a:rPr dirty="0"/>
              <a:t>Eight</a:t>
            </a:r>
          </a:p>
          <a:p>
            <a:pPr lvl="8"/>
            <a:r>
              <a:rPr dirty="0"/>
              <a:t>Nine</a:t>
            </a:r>
          </a:p>
        </p:txBody>
      </p:sp>
      <p:sp>
        <p:nvSpPr>
          <p:cNvPr id="4" name="Date Placeholder 3"/>
          <p:cNvSpPr>
            <a:spLocks noGrp="1"/>
          </p:cNvSpPr>
          <p:nvPr>
            <p:ph type="dt" sz="half" idx="2"/>
          </p:nvPr>
        </p:nvSpPr>
        <p:spPr>
          <a:xfrm>
            <a:off x="127000" y="6629400"/>
            <a:ext cx="600351"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5"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6" name="Slide Number Placeholder 5"/>
          <p:cNvSpPr>
            <a:spLocks noGrp="1"/>
          </p:cNvSpPr>
          <p:nvPr>
            <p:ph type="sldNum" sz="quarter" idx="4"/>
          </p:nvPr>
        </p:nvSpPr>
        <p:spPr>
          <a:xfrm>
            <a:off x="8669083" y="6638544"/>
            <a:ext cx="346330" cy="155448"/>
          </a:xfrm>
          <a:prstGeom prst="rect">
            <a:avLst/>
          </a:prstGeom>
        </p:spPr>
        <p:txBody>
          <a:bodyPr vert="horz" lIns="0" tIns="0" rIns="0" bIns="0" rtlCol="0" anchor="b">
            <a:noAutofit/>
          </a:bodyPr>
          <a:lstStyle>
            <a:lvl1pPr algn="ctr">
              <a:lnSpc>
                <a:spcPct val="80000"/>
              </a:lnSpc>
              <a:defRPr sz="1200">
                <a:solidFill>
                  <a:schemeClr val="tx1">
                    <a:lumMod val="65000"/>
                    <a:lumOff val="35000"/>
                  </a:schemeClr>
                </a:solidFill>
              </a:defRPr>
            </a:lvl1pPr>
          </a:lstStyle>
          <a:p>
            <a:fld id="{4F90343F-D056-4E24-BE3D-A305BDC1A23E}" type="slidenum">
              <a:rPr/>
              <a:pPr/>
              <a:t>‹#›</a:t>
            </a:fld>
            <a:endParaRPr/>
          </a:p>
        </p:txBody>
      </p:sp>
      <p:cxnSp>
        <p:nvCxnSpPr>
          <p:cNvPr id="12" name="Straight Connector 11"/>
          <p:cNvCxnSpPr/>
          <p:nvPr/>
        </p:nvCxnSpPr>
        <p:spPr>
          <a:xfrm>
            <a:off x="126873" y="821231"/>
            <a:ext cx="8890254" cy="0"/>
          </a:xfrm>
          <a:prstGeom prst="line">
            <a:avLst/>
          </a:prstGeom>
          <a:ln w="6350">
            <a:solidFill>
              <a:schemeClr val="tx1"/>
            </a:solidFill>
          </a:ln>
          <a:effectLst/>
        </p:spPr>
        <p:style>
          <a:lnRef idx="2">
            <a:schemeClr val="accent2"/>
          </a:lnRef>
          <a:fillRef idx="0">
            <a:schemeClr val="accent2"/>
          </a:fillRef>
          <a:effectRef idx="1">
            <a:schemeClr val="accent2"/>
          </a:effectRef>
          <a:fontRef idx="minor">
            <a:schemeClr val="tx1"/>
          </a:fontRef>
        </p:style>
      </p:cxnSp>
      <p:pic>
        <p:nvPicPr>
          <p:cNvPr id="13" name="Picture 12"/>
          <p:cNvPicPr>
            <a:picLocks noChangeAspect="1"/>
          </p:cNvPicPr>
          <p:nvPr/>
        </p:nvPicPr>
        <p:blipFill>
          <a:blip r:embed="rId21"/>
          <a:stretch>
            <a:fillRect/>
          </a:stretch>
        </p:blipFill>
        <p:spPr>
          <a:xfrm>
            <a:off x="8642567" y="6569527"/>
            <a:ext cx="20263" cy="256032"/>
          </a:xfrm>
          <a:prstGeom prst="rect">
            <a:avLst/>
          </a:prstGeom>
        </p:spPr>
      </p:pic>
    </p:spTree>
    <p:extLst>
      <p:ext uri="{BB962C8B-B14F-4D97-AF65-F5344CB8AC3E}">
        <p14:creationId xmlns:p14="http://schemas.microsoft.com/office/powerpoint/2010/main" val="2853086021"/>
      </p:ext>
    </p:extLst>
  </p:cSld>
  <p:clrMap bg1="lt1" tx1="dk1" bg2="lt2" tx2="dk2" accent1="accent1" accent2="accent2" accent3="accent3" accent4="accent4" accent5="accent5" accent6="accent6" hlink="hlink" folHlink="folHlink"/>
  <p:sldLayoutIdLst>
    <p:sldLayoutId id="2147483649" r:id="rId1"/>
    <p:sldLayoutId id="2147483704" r:id="rId2"/>
    <p:sldLayoutId id="2147483650" r:id="rId3"/>
    <p:sldLayoutId id="2147483703" r:id="rId4"/>
    <p:sldLayoutId id="2147483654" r:id="rId5"/>
    <p:sldLayoutId id="2147483655" r:id="rId6"/>
    <p:sldLayoutId id="2147483666" r:id="rId7"/>
    <p:sldLayoutId id="2147483672" r:id="rId8"/>
    <p:sldLayoutId id="2147483673" r:id="rId9"/>
    <p:sldLayoutId id="2147483717" r:id="rId10"/>
    <p:sldLayoutId id="2147483680" r:id="rId11"/>
    <p:sldLayoutId id="2147483681" r:id="rId12"/>
    <p:sldLayoutId id="2147483683" r:id="rId13"/>
    <p:sldLayoutId id="2147483682" r:id="rId14"/>
    <p:sldLayoutId id="2147483679" r:id="rId15"/>
    <p:sldLayoutId id="2147483716" r:id="rId16"/>
    <p:sldLayoutId id="2147483718" r:id="rId17"/>
  </p:sldLayoutIdLst>
  <p:hf hdr="0" ftr="0" dt="0"/>
  <p:txStyles>
    <p:titleStyle>
      <a:lvl1pPr algn="l" defTabSz="914378" rtl="0" eaLnBrk="1" latinLnBrk="0" hangingPunct="1">
        <a:lnSpc>
          <a:spcPct val="85000"/>
        </a:lnSpc>
        <a:spcBef>
          <a:spcPct val="0"/>
        </a:spcBef>
        <a:buNone/>
        <a:defRPr sz="2400" b="1" kern="1200" cap="none" baseline="0">
          <a:solidFill>
            <a:schemeClr val="tx2"/>
          </a:solidFill>
          <a:latin typeface="+mj-lt"/>
          <a:ea typeface="+mj-ea"/>
          <a:cs typeface="+mj-cs"/>
        </a:defRPr>
      </a:lvl1pPr>
    </p:titleStyle>
    <p:bodyStyle>
      <a:lvl1pPr marL="173038" indent="-173038" algn="l" defTabSz="914378" rtl="0" eaLnBrk="1" latinLnBrk="0" hangingPunct="1">
        <a:lnSpc>
          <a:spcPct val="90000"/>
        </a:lnSpc>
        <a:spcBef>
          <a:spcPts val="1800"/>
        </a:spcBef>
        <a:buClr>
          <a:schemeClr val="tx2"/>
        </a:buClr>
        <a:buFont typeface="Wingdings" panose="05000000000000000000" pitchFamily="2" charset="2"/>
        <a:buChar char="§"/>
        <a:defRPr sz="1400" b="0" kern="1200" baseline="0">
          <a:solidFill>
            <a:schemeClr val="tx1">
              <a:lumMod val="65000"/>
              <a:lumOff val="35000"/>
            </a:schemeClr>
          </a:solidFill>
          <a:latin typeface="+mn-lt"/>
          <a:ea typeface="+mn-ea"/>
          <a:cs typeface="+mn-cs"/>
        </a:defRPr>
      </a:lvl1pPr>
      <a:lvl2pPr marL="341313" indent="-163513" algn="l" defTabSz="914378" rtl="0" eaLnBrk="1" latinLnBrk="0" hangingPunct="1">
        <a:lnSpc>
          <a:spcPct val="90000"/>
        </a:lnSpc>
        <a:spcBef>
          <a:spcPts val="300"/>
        </a:spcBef>
        <a:buClr>
          <a:schemeClr val="tx2"/>
        </a:buClr>
        <a:buSzPct val="100000"/>
        <a:buFont typeface="Symbol" panose="05050102010706020507" pitchFamily="18" charset="2"/>
        <a:buChar char="-"/>
        <a:defRPr sz="1400" kern="1200">
          <a:solidFill>
            <a:schemeClr val="tx1">
              <a:lumMod val="65000"/>
              <a:lumOff val="35000"/>
            </a:schemeClr>
          </a:solidFill>
          <a:latin typeface="+mn-lt"/>
          <a:ea typeface="+mn-ea"/>
          <a:cs typeface="+mn-cs"/>
        </a:defRPr>
      </a:lvl2pPr>
      <a:lvl3pPr marL="515938" indent="-173038" algn="l" defTabSz="914378" rtl="0" eaLnBrk="1" latinLnBrk="0" hangingPunct="1">
        <a:lnSpc>
          <a:spcPct val="90000"/>
        </a:lnSpc>
        <a:spcBef>
          <a:spcPts val="300"/>
        </a:spcBef>
        <a:buClr>
          <a:schemeClr val="tx2"/>
        </a:buClr>
        <a:buFont typeface="Symbol" panose="05050102010706020507" pitchFamily="18" charset="2"/>
        <a:buChar char="-"/>
        <a:defRPr sz="1400" kern="1200">
          <a:solidFill>
            <a:schemeClr val="tx1">
              <a:lumMod val="65000"/>
              <a:lumOff val="35000"/>
            </a:schemeClr>
          </a:solidFill>
          <a:latin typeface="+mn-lt"/>
          <a:ea typeface="+mn-ea"/>
          <a:cs typeface="+mn-cs"/>
        </a:defRPr>
      </a:lvl3pPr>
      <a:lvl4pPr marL="685800" indent="-169863" algn="l" defTabSz="914378" rtl="0" eaLnBrk="1" latinLnBrk="0" hangingPunct="1">
        <a:lnSpc>
          <a:spcPct val="90000"/>
        </a:lnSpc>
        <a:spcBef>
          <a:spcPts val="300"/>
        </a:spcBef>
        <a:buClr>
          <a:schemeClr val="tx2"/>
        </a:buClr>
        <a:buFont typeface="Symbol" panose="05050102010706020507" pitchFamily="18" charset="2"/>
        <a:buChar char="-"/>
        <a:defRPr sz="1400" kern="1200">
          <a:solidFill>
            <a:schemeClr val="tx1">
              <a:lumMod val="65000"/>
              <a:lumOff val="35000"/>
            </a:schemeClr>
          </a:solidFill>
          <a:latin typeface="+mn-lt"/>
          <a:ea typeface="+mn-ea"/>
          <a:cs typeface="+mn-cs"/>
        </a:defRPr>
      </a:lvl4pPr>
      <a:lvl5pPr marL="858838" indent="-173038" algn="l" defTabSz="914378" rtl="0" eaLnBrk="1" latinLnBrk="0" hangingPunct="1">
        <a:lnSpc>
          <a:spcPct val="90000"/>
        </a:lnSpc>
        <a:spcBef>
          <a:spcPts val="300"/>
        </a:spcBef>
        <a:buClr>
          <a:schemeClr val="tx2"/>
        </a:buClr>
        <a:buFont typeface="Arial" panose="020B0604020202020204" pitchFamily="34" charset="0"/>
        <a:buChar char="–"/>
        <a:tabLst/>
        <a:defRPr sz="1400" kern="1200">
          <a:solidFill>
            <a:schemeClr val="tx1">
              <a:lumMod val="65000"/>
              <a:lumOff val="35000"/>
            </a:schemeClr>
          </a:solidFill>
          <a:latin typeface="+mn-lt"/>
          <a:ea typeface="+mn-ea"/>
          <a:cs typeface="+mn-cs"/>
        </a:defRPr>
      </a:lvl5pPr>
      <a:lvl6pPr marL="1028700" indent="-169863"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6pPr>
      <a:lvl7pPr marL="1201738" indent="-173038"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7pPr>
      <a:lvl8pPr marL="1371600" indent="-169863"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8pPr>
      <a:lvl9pPr marL="1544638" indent="-173038"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9pPr>
    </p:bodyStyle>
    <p:otherStyle>
      <a:defPPr>
        <a:defRPr/>
      </a:defPPr>
      <a:lvl1pPr marL="0" algn="ctr" defTabSz="914378" rtl="0" eaLnBrk="1" latinLnBrk="0" hangingPunct="1">
        <a:defRPr sz="1200" kern="1200">
          <a:solidFill>
            <a:schemeClr val="tx1"/>
          </a:solidFill>
          <a:latin typeface="+mn-lt"/>
          <a:ea typeface="+mn-ea"/>
          <a:cs typeface="+mn-cs"/>
        </a:defRPr>
      </a:lvl1pPr>
      <a:lvl2pPr marL="0" algn="ctr" defTabSz="914378" rtl="0" eaLnBrk="1" latinLnBrk="0" hangingPunct="1">
        <a:defRPr sz="1200" kern="1200">
          <a:solidFill>
            <a:schemeClr val="tx1"/>
          </a:solidFill>
          <a:latin typeface="+mn-lt"/>
          <a:ea typeface="+mn-ea"/>
          <a:cs typeface="+mn-cs"/>
        </a:defRPr>
      </a:lvl2pPr>
      <a:lvl3pPr marL="0" algn="ctr" defTabSz="914378" rtl="0" eaLnBrk="1" latinLnBrk="0" hangingPunct="1">
        <a:defRPr sz="1200" kern="1200">
          <a:solidFill>
            <a:schemeClr val="tx1"/>
          </a:solidFill>
          <a:latin typeface="+mn-lt"/>
          <a:ea typeface="+mn-ea"/>
          <a:cs typeface="+mn-cs"/>
        </a:defRPr>
      </a:lvl3pPr>
      <a:lvl4pPr marL="0" algn="ctr" defTabSz="914378" rtl="0" eaLnBrk="1" latinLnBrk="0" hangingPunct="1">
        <a:defRPr sz="1200" kern="1200">
          <a:solidFill>
            <a:schemeClr val="tx1"/>
          </a:solidFill>
          <a:latin typeface="+mn-lt"/>
          <a:ea typeface="+mn-ea"/>
          <a:cs typeface="+mn-cs"/>
        </a:defRPr>
      </a:lvl4pPr>
      <a:lvl5pPr marL="0" algn="ctr" defTabSz="914378" rtl="0" eaLnBrk="1" latinLnBrk="0" hangingPunct="1">
        <a:defRPr sz="1200" kern="1200">
          <a:solidFill>
            <a:schemeClr val="tx1"/>
          </a:solidFill>
          <a:latin typeface="+mn-lt"/>
          <a:ea typeface="+mn-ea"/>
          <a:cs typeface="+mn-cs"/>
        </a:defRPr>
      </a:lvl5pPr>
      <a:lvl6pPr marL="0" algn="ctr" defTabSz="914378" rtl="0" eaLnBrk="1" latinLnBrk="0" hangingPunct="1">
        <a:defRPr sz="1200" kern="1200">
          <a:solidFill>
            <a:schemeClr val="tx1"/>
          </a:solidFill>
          <a:latin typeface="+mn-lt"/>
          <a:ea typeface="+mn-ea"/>
          <a:cs typeface="+mn-cs"/>
        </a:defRPr>
      </a:lvl6pPr>
      <a:lvl7pPr marL="0" algn="ctr" defTabSz="914378" rtl="0" eaLnBrk="1" latinLnBrk="0" hangingPunct="1">
        <a:defRPr sz="1200" kern="1200">
          <a:solidFill>
            <a:schemeClr val="tx1"/>
          </a:solidFill>
          <a:latin typeface="+mn-lt"/>
          <a:ea typeface="+mn-ea"/>
          <a:cs typeface="+mn-cs"/>
        </a:defRPr>
      </a:lvl7pPr>
      <a:lvl8pPr marL="0" algn="ctr" defTabSz="914378" rtl="0" eaLnBrk="1" latinLnBrk="0" hangingPunct="1">
        <a:defRPr sz="1200" kern="1200">
          <a:solidFill>
            <a:schemeClr val="tx1"/>
          </a:solidFill>
          <a:latin typeface="+mn-lt"/>
          <a:ea typeface="+mn-ea"/>
          <a:cs typeface="+mn-cs"/>
        </a:defRPr>
      </a:lvl8pPr>
      <a:lvl9pPr marL="0" algn="ctr" defTabSz="914378" rtl="0" eaLnBrk="1" latinLnBrk="0" hangingPunct="1">
        <a:defRPr sz="12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1" name="Straight Connector 10"/>
          <p:cNvCxnSpPr/>
          <p:nvPr/>
        </p:nvCxnSpPr>
        <p:spPr>
          <a:xfrm>
            <a:off x="128016" y="6524039"/>
            <a:ext cx="8887968" cy="0"/>
          </a:xfrm>
          <a:prstGeom prst="line">
            <a:avLst/>
          </a:prstGeom>
          <a:ln w="6350">
            <a:solidFill>
              <a:schemeClr val="tx1"/>
            </a:solidFill>
          </a:ln>
          <a:effectLst/>
        </p:spPr>
        <p:style>
          <a:lnRef idx="2">
            <a:schemeClr val="accent2"/>
          </a:lnRef>
          <a:fillRef idx="0">
            <a:schemeClr val="accent2"/>
          </a:fillRef>
          <a:effectRef idx="1">
            <a:schemeClr val="accent2"/>
          </a:effectRef>
          <a:fontRef idx="minor">
            <a:schemeClr val="tx1"/>
          </a:fontRef>
        </p:style>
      </p:cxnSp>
      <p:sp>
        <p:nvSpPr>
          <p:cNvPr id="2" name="Title Placeholder 1"/>
          <p:cNvSpPr>
            <a:spLocks noGrp="1"/>
          </p:cNvSpPr>
          <p:nvPr>
            <p:ph type="title"/>
          </p:nvPr>
        </p:nvSpPr>
        <p:spPr>
          <a:xfrm>
            <a:off x="126999" y="110805"/>
            <a:ext cx="7762542" cy="304511"/>
          </a:xfrm>
          <a:prstGeom prst="rect">
            <a:avLst/>
          </a:prstGeom>
        </p:spPr>
        <p:txBody>
          <a:bodyPr vert="horz" lIns="0" tIns="0" rIns="0" bIns="0" rtlCol="0" anchor="t">
            <a:noAutofit/>
          </a:bodyPr>
          <a:lstStyle/>
          <a:p>
            <a:r>
              <a:t>Page Title Here</a:t>
            </a:r>
          </a:p>
        </p:txBody>
      </p:sp>
      <p:sp>
        <p:nvSpPr>
          <p:cNvPr id="3" name="Text Placeholder 2"/>
          <p:cNvSpPr>
            <a:spLocks noGrp="1"/>
          </p:cNvSpPr>
          <p:nvPr>
            <p:ph type="body" idx="1"/>
          </p:nvPr>
        </p:nvSpPr>
        <p:spPr>
          <a:xfrm>
            <a:off x="127000" y="974725"/>
            <a:ext cx="8888413" cy="5349875"/>
          </a:xfrm>
          <a:prstGeom prst="rect">
            <a:avLst/>
          </a:prstGeom>
        </p:spPr>
        <p:txBody>
          <a:bodyPr vert="horz" lIns="9144" tIns="0" rIns="9144" bIns="0" rtlCol="0">
            <a:noAutofit/>
          </a:bodyPr>
          <a:lstStyle/>
          <a:p>
            <a:pPr lvl="0"/>
            <a:r>
              <a:t>Primary </a:t>
            </a:r>
          </a:p>
          <a:p>
            <a:pPr lvl="1"/>
            <a:r>
              <a:t>Second</a:t>
            </a:r>
          </a:p>
          <a:p>
            <a:pPr lvl="2"/>
            <a:r>
              <a:t>Third</a:t>
            </a:r>
          </a:p>
          <a:p>
            <a:pPr lvl="3"/>
            <a:r>
              <a:t>Four</a:t>
            </a:r>
          </a:p>
          <a:p>
            <a:pPr lvl="4"/>
            <a:r>
              <a:t>Five</a:t>
            </a:r>
          </a:p>
          <a:p>
            <a:pPr lvl="5"/>
            <a:r>
              <a:t>Six</a:t>
            </a:r>
          </a:p>
          <a:p>
            <a:pPr lvl="6"/>
            <a:r>
              <a:t>Seven</a:t>
            </a:r>
          </a:p>
          <a:p>
            <a:pPr lvl="7"/>
            <a:r>
              <a:t>Eight</a:t>
            </a:r>
          </a:p>
          <a:p>
            <a:pPr lvl="8"/>
            <a:r>
              <a:t>Nine</a:t>
            </a:r>
          </a:p>
        </p:txBody>
      </p:sp>
      <p:sp>
        <p:nvSpPr>
          <p:cNvPr id="4" name="Date Placeholder 3"/>
          <p:cNvSpPr>
            <a:spLocks noGrp="1"/>
          </p:cNvSpPr>
          <p:nvPr>
            <p:ph type="dt" sz="half" idx="2"/>
          </p:nvPr>
        </p:nvSpPr>
        <p:spPr>
          <a:xfrm>
            <a:off x="127000" y="6629400"/>
            <a:ext cx="600351" cy="182880"/>
          </a:xfrm>
          <a:prstGeom prst="rect">
            <a:avLst/>
          </a:prstGeom>
        </p:spPr>
        <p:txBody>
          <a:bodyPr vert="horz" lIns="0" tIns="0" rIns="0" bIns="0" rtlCol="0" anchor="ctr">
            <a:noAutofit/>
          </a:bodyPr>
          <a:lstStyle>
            <a:lvl1pPr algn="l">
              <a:lnSpc>
                <a:spcPct val="80000"/>
              </a:lnSpc>
              <a:defRPr sz="800">
                <a:solidFill>
                  <a:schemeClr val="tx1">
                    <a:lumMod val="65000"/>
                    <a:lumOff val="35000"/>
                  </a:schemeClr>
                </a:solidFill>
              </a:defRPr>
            </a:lvl1pPr>
          </a:lstStyle>
          <a:p>
            <a:endParaRPr/>
          </a:p>
        </p:txBody>
      </p:sp>
      <p:sp>
        <p:nvSpPr>
          <p:cNvPr id="5" name="Footer Placeholder 4"/>
          <p:cNvSpPr>
            <a:spLocks noGrp="1"/>
          </p:cNvSpPr>
          <p:nvPr>
            <p:ph type="ftr" sz="quarter" idx="3"/>
          </p:nvPr>
        </p:nvSpPr>
        <p:spPr>
          <a:xfrm>
            <a:off x="1019091" y="6629400"/>
            <a:ext cx="7105818" cy="182880"/>
          </a:xfrm>
          <a:prstGeom prst="rect">
            <a:avLst/>
          </a:prstGeom>
        </p:spPr>
        <p:txBody>
          <a:bodyPr vert="horz" lIns="0" tIns="0" rIns="0" bIns="0" rtlCol="0" anchor="ctr">
            <a:noAutofit/>
          </a:bodyPr>
          <a:lstStyle>
            <a:lvl1pPr algn="ctr">
              <a:lnSpc>
                <a:spcPct val="80000"/>
              </a:lnSpc>
              <a:defRPr sz="800">
                <a:solidFill>
                  <a:schemeClr val="tx1">
                    <a:lumMod val="65000"/>
                    <a:lumOff val="35000"/>
                  </a:schemeClr>
                </a:solidFill>
              </a:defRPr>
            </a:lvl1pPr>
          </a:lstStyle>
          <a:p>
            <a:endParaRPr/>
          </a:p>
        </p:txBody>
      </p:sp>
      <p:sp>
        <p:nvSpPr>
          <p:cNvPr id="6" name="Slide Number Placeholder 5"/>
          <p:cNvSpPr>
            <a:spLocks noGrp="1"/>
          </p:cNvSpPr>
          <p:nvPr>
            <p:ph type="sldNum" sz="quarter" idx="4"/>
          </p:nvPr>
        </p:nvSpPr>
        <p:spPr>
          <a:xfrm>
            <a:off x="8669083" y="6638544"/>
            <a:ext cx="346330" cy="155448"/>
          </a:xfrm>
          <a:prstGeom prst="rect">
            <a:avLst/>
          </a:prstGeom>
        </p:spPr>
        <p:txBody>
          <a:bodyPr vert="horz" lIns="0" tIns="0" rIns="0" bIns="0" rtlCol="0" anchor="b">
            <a:noAutofit/>
          </a:bodyPr>
          <a:lstStyle>
            <a:lvl1pPr algn="ctr">
              <a:lnSpc>
                <a:spcPct val="80000"/>
              </a:lnSpc>
              <a:defRPr sz="1200">
                <a:solidFill>
                  <a:schemeClr val="tx1">
                    <a:lumMod val="65000"/>
                    <a:lumOff val="35000"/>
                  </a:schemeClr>
                </a:solidFill>
              </a:defRPr>
            </a:lvl1pPr>
          </a:lstStyle>
          <a:p>
            <a:fld id="{4F90343F-D056-4E24-BE3D-A305BDC1A23E}" type="slidenum">
              <a:rPr/>
              <a:pPr/>
              <a:t>‹#›</a:t>
            </a:fld>
            <a:endParaRPr/>
          </a:p>
        </p:txBody>
      </p:sp>
      <p:cxnSp>
        <p:nvCxnSpPr>
          <p:cNvPr id="12" name="Straight Connector 11"/>
          <p:cNvCxnSpPr/>
          <p:nvPr/>
        </p:nvCxnSpPr>
        <p:spPr>
          <a:xfrm>
            <a:off x="126873" y="821231"/>
            <a:ext cx="8890254" cy="0"/>
          </a:xfrm>
          <a:prstGeom prst="line">
            <a:avLst/>
          </a:prstGeom>
          <a:ln w="6350">
            <a:solidFill>
              <a:schemeClr val="tx1"/>
            </a:solidFill>
          </a:ln>
          <a:effectLst/>
        </p:spPr>
        <p:style>
          <a:lnRef idx="2">
            <a:schemeClr val="accent2"/>
          </a:lnRef>
          <a:fillRef idx="0">
            <a:schemeClr val="accent2"/>
          </a:fillRef>
          <a:effectRef idx="1">
            <a:schemeClr val="accent2"/>
          </a:effectRef>
          <a:fontRef idx="minor">
            <a:schemeClr val="tx1"/>
          </a:fontRef>
        </p:style>
      </p:cxnSp>
      <p:pic>
        <p:nvPicPr>
          <p:cNvPr id="13" name="Picture 12"/>
          <p:cNvPicPr>
            <a:picLocks noChangeAspect="1"/>
          </p:cNvPicPr>
          <p:nvPr/>
        </p:nvPicPr>
        <p:blipFill>
          <a:blip r:embed="rId13"/>
          <a:stretch>
            <a:fillRect/>
          </a:stretch>
        </p:blipFill>
        <p:spPr>
          <a:xfrm>
            <a:off x="8642567" y="6569527"/>
            <a:ext cx="20263" cy="256032"/>
          </a:xfrm>
          <a:prstGeom prst="rect">
            <a:avLst/>
          </a:prstGeom>
        </p:spPr>
      </p:pic>
      <p:pic>
        <p:nvPicPr>
          <p:cNvPr id="7" name="logo"/>
          <p:cNvPicPr>
            <a:picLocks noChangeAspect="1"/>
          </p:cNvPicPr>
          <p:nvPr userDrawn="1">
            <p:custDataLst>
              <p:tags r:id="rId12"/>
            </p:custDataLst>
          </p:nvPr>
        </p:nvPicPr>
        <p:blipFill>
          <a:blip r:embed="rId14"/>
          <a:stretch>
            <a:fillRect/>
          </a:stretch>
        </p:blipFill>
        <p:spPr>
          <a:xfrm>
            <a:off x="7889542" y="0"/>
            <a:ext cx="1254458" cy="819867"/>
          </a:xfrm>
          <a:prstGeom prst="rect">
            <a:avLst/>
          </a:prstGeom>
        </p:spPr>
      </p:pic>
    </p:spTree>
    <p:extLst>
      <p:ext uri="{BB962C8B-B14F-4D97-AF65-F5344CB8AC3E}">
        <p14:creationId xmlns:p14="http://schemas.microsoft.com/office/powerpoint/2010/main" val="2817820961"/>
      </p:ext>
    </p:extLst>
  </p:cSld>
  <p:clrMap bg1="lt1" tx1="dk1" bg2="lt2" tx2="dk2" accent1="accent1" accent2="accent2" accent3="accent3" accent4="accent4" accent5="accent5" accent6="accent6" hlink="hlink" folHlink="folHlink"/>
  <p:sldLayoutIdLst>
    <p:sldLayoutId id="2147483687"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Lst>
  <p:hf hdr="0" ftr="0" dt="0"/>
  <p:txStyles>
    <p:titleStyle>
      <a:lvl1pPr algn="l" defTabSz="914378" rtl="0" eaLnBrk="1" latinLnBrk="0" hangingPunct="1">
        <a:lnSpc>
          <a:spcPct val="85000"/>
        </a:lnSpc>
        <a:spcBef>
          <a:spcPct val="0"/>
        </a:spcBef>
        <a:buNone/>
        <a:defRPr sz="2400" b="1" kern="1200" cap="none" baseline="0">
          <a:solidFill>
            <a:schemeClr val="tx2"/>
          </a:solidFill>
          <a:latin typeface="+mj-lt"/>
          <a:ea typeface="+mj-ea"/>
          <a:cs typeface="+mj-cs"/>
        </a:defRPr>
      </a:lvl1pPr>
    </p:titleStyle>
    <p:bodyStyle>
      <a:lvl1pPr marL="169863" indent="-169863" algn="l" defTabSz="914378" rtl="0" eaLnBrk="1" latinLnBrk="0" hangingPunct="1">
        <a:lnSpc>
          <a:spcPct val="90000"/>
        </a:lnSpc>
        <a:spcBef>
          <a:spcPts val="1800"/>
        </a:spcBef>
        <a:buClr>
          <a:schemeClr val="tx2"/>
        </a:buClr>
        <a:buFont typeface="Wingdings" panose="05000000000000000000" pitchFamily="2" charset="2"/>
        <a:buChar char="§"/>
        <a:defRPr sz="1400" b="0" kern="1200" baseline="0">
          <a:solidFill>
            <a:schemeClr val="tx1">
              <a:lumMod val="65000"/>
              <a:lumOff val="35000"/>
            </a:schemeClr>
          </a:solidFill>
          <a:latin typeface="+mn-lt"/>
          <a:ea typeface="+mn-ea"/>
          <a:cs typeface="+mn-cs"/>
        </a:defRPr>
      </a:lvl1pPr>
      <a:lvl2pPr marL="341313" indent="-163513" algn="l" defTabSz="914378" rtl="0" eaLnBrk="1" latinLnBrk="0" hangingPunct="1">
        <a:lnSpc>
          <a:spcPct val="90000"/>
        </a:lnSpc>
        <a:spcBef>
          <a:spcPts val="300"/>
        </a:spcBef>
        <a:buClr>
          <a:schemeClr val="tx2"/>
        </a:buClr>
        <a:buSzPct val="100000"/>
        <a:buFont typeface="Symbol" panose="05050102010706020507" pitchFamily="18" charset="2"/>
        <a:buChar char="-"/>
        <a:defRPr sz="1400" kern="1200">
          <a:solidFill>
            <a:schemeClr val="tx1">
              <a:lumMod val="65000"/>
              <a:lumOff val="35000"/>
            </a:schemeClr>
          </a:solidFill>
          <a:latin typeface="+mn-lt"/>
          <a:ea typeface="+mn-ea"/>
          <a:cs typeface="+mn-cs"/>
        </a:defRPr>
      </a:lvl2pPr>
      <a:lvl3pPr marL="546100" indent="-146050" algn="l" defTabSz="914378" rtl="0" eaLnBrk="1" latinLnBrk="0" hangingPunct="1">
        <a:lnSpc>
          <a:spcPct val="90000"/>
        </a:lnSpc>
        <a:spcBef>
          <a:spcPts val="300"/>
        </a:spcBef>
        <a:buClr>
          <a:schemeClr val="tx2"/>
        </a:buClr>
        <a:buFont typeface="Symbol" panose="05050102010706020507" pitchFamily="18" charset="2"/>
        <a:buChar char="-"/>
        <a:defRPr sz="1400" kern="1200">
          <a:solidFill>
            <a:schemeClr val="tx1">
              <a:lumMod val="65000"/>
              <a:lumOff val="35000"/>
            </a:schemeClr>
          </a:solidFill>
          <a:latin typeface="+mn-lt"/>
          <a:ea typeface="+mn-ea"/>
          <a:cs typeface="+mn-cs"/>
        </a:defRPr>
      </a:lvl3pPr>
      <a:lvl4pPr marL="771525" indent="-163513" algn="l" defTabSz="914378" rtl="0" eaLnBrk="1" latinLnBrk="0" hangingPunct="1">
        <a:lnSpc>
          <a:spcPct val="90000"/>
        </a:lnSpc>
        <a:spcBef>
          <a:spcPts val="300"/>
        </a:spcBef>
        <a:buClr>
          <a:schemeClr val="tx2"/>
        </a:buClr>
        <a:buFont typeface="Symbol" panose="05050102010706020507" pitchFamily="18" charset="2"/>
        <a:buChar char="-"/>
        <a:defRPr sz="1400" kern="1200">
          <a:solidFill>
            <a:schemeClr val="tx1">
              <a:lumMod val="65000"/>
              <a:lumOff val="35000"/>
            </a:schemeClr>
          </a:solidFill>
          <a:latin typeface="+mn-lt"/>
          <a:ea typeface="+mn-ea"/>
          <a:cs typeface="+mn-cs"/>
        </a:defRPr>
      </a:lvl4pPr>
      <a:lvl5pPr marL="958850" indent="-163513" algn="l" defTabSz="914378" rtl="0" eaLnBrk="1" latinLnBrk="0" hangingPunct="1">
        <a:lnSpc>
          <a:spcPct val="90000"/>
        </a:lnSpc>
        <a:spcBef>
          <a:spcPts val="300"/>
        </a:spcBef>
        <a:buClr>
          <a:schemeClr val="tx2"/>
        </a:buClr>
        <a:buFont typeface="Symbol" panose="05050102010706020507" pitchFamily="18" charset="2"/>
        <a:buChar char="-"/>
        <a:tabLst/>
        <a:defRPr sz="1400" kern="1200">
          <a:solidFill>
            <a:schemeClr val="tx1">
              <a:lumMod val="65000"/>
              <a:lumOff val="35000"/>
            </a:schemeClr>
          </a:solidFill>
          <a:latin typeface="+mn-lt"/>
          <a:ea typeface="+mn-ea"/>
          <a:cs typeface="+mn-cs"/>
        </a:defRPr>
      </a:lvl5pPr>
      <a:lvl6pPr marL="1138238" indent="-163513"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6pPr>
      <a:lvl7pPr marL="1317625" indent="-163513"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7pPr>
      <a:lvl8pPr marL="1506538" indent="-163513"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8pPr>
      <a:lvl9pPr marL="1693863" indent="-163513" algn="l" defTabSz="914378" rtl="0" eaLnBrk="1" latinLnBrk="0" hangingPunct="1">
        <a:lnSpc>
          <a:spcPct val="90000"/>
        </a:lnSpc>
        <a:spcBef>
          <a:spcPts val="300"/>
        </a:spcBef>
        <a:buClr>
          <a:schemeClr val="tx2"/>
        </a:buClr>
        <a:buFont typeface="Symbol" panose="05050102010706020507" pitchFamily="18" charset="2"/>
        <a:buChar char="-"/>
        <a:defRPr sz="1400" kern="1200" baseline="0">
          <a:solidFill>
            <a:schemeClr val="tx1">
              <a:lumMod val="65000"/>
              <a:lumOff val="35000"/>
            </a:schemeClr>
          </a:solidFill>
          <a:latin typeface="+mn-lt"/>
          <a:ea typeface="+mn-ea"/>
          <a:cs typeface="+mn-cs"/>
        </a:defRPr>
      </a:lvl9pPr>
    </p:bodyStyle>
    <p:otherStyle>
      <a:defPPr>
        <a:defRPr/>
      </a:defPPr>
      <a:lvl1pPr marL="0" algn="l" defTabSz="914378" rtl="0" eaLnBrk="1" latinLnBrk="0" hangingPunct="1">
        <a:defRPr sz="1813" kern="1200">
          <a:solidFill>
            <a:schemeClr val="tx1"/>
          </a:solidFill>
          <a:latin typeface="+mn-lt"/>
          <a:ea typeface="+mn-ea"/>
          <a:cs typeface="+mn-cs"/>
        </a:defRPr>
      </a:lvl1pPr>
      <a:lvl2pPr marL="457189" algn="l" defTabSz="914378" rtl="0" eaLnBrk="1" latinLnBrk="0" hangingPunct="1">
        <a:defRPr sz="1813" kern="1200">
          <a:solidFill>
            <a:schemeClr val="tx1"/>
          </a:solidFill>
          <a:latin typeface="+mn-lt"/>
          <a:ea typeface="+mn-ea"/>
          <a:cs typeface="+mn-cs"/>
        </a:defRPr>
      </a:lvl2pPr>
      <a:lvl3pPr marL="914378" algn="l" defTabSz="914378" rtl="0" eaLnBrk="1" latinLnBrk="0" hangingPunct="1">
        <a:defRPr sz="1813" kern="1200">
          <a:solidFill>
            <a:schemeClr val="tx1"/>
          </a:solidFill>
          <a:latin typeface="+mn-lt"/>
          <a:ea typeface="+mn-ea"/>
          <a:cs typeface="+mn-cs"/>
        </a:defRPr>
      </a:lvl3pPr>
      <a:lvl4pPr marL="1371566" algn="l" defTabSz="914378" rtl="0" eaLnBrk="1" latinLnBrk="0" hangingPunct="1">
        <a:defRPr sz="1813" kern="1200">
          <a:solidFill>
            <a:schemeClr val="tx1"/>
          </a:solidFill>
          <a:latin typeface="+mn-lt"/>
          <a:ea typeface="+mn-ea"/>
          <a:cs typeface="+mn-cs"/>
        </a:defRPr>
      </a:lvl4pPr>
      <a:lvl5pPr marL="1828754" algn="l" defTabSz="914378" rtl="0" eaLnBrk="1" latinLnBrk="0" hangingPunct="1">
        <a:defRPr sz="1813" kern="1200">
          <a:solidFill>
            <a:schemeClr val="tx1"/>
          </a:solidFill>
          <a:latin typeface="+mn-lt"/>
          <a:ea typeface="+mn-ea"/>
          <a:cs typeface="+mn-cs"/>
        </a:defRPr>
      </a:lvl5pPr>
      <a:lvl6pPr marL="2285943" algn="l" defTabSz="914378" rtl="0" eaLnBrk="1" latinLnBrk="0" hangingPunct="1">
        <a:defRPr sz="1813" kern="1200">
          <a:solidFill>
            <a:schemeClr val="tx1"/>
          </a:solidFill>
          <a:latin typeface="+mn-lt"/>
          <a:ea typeface="+mn-ea"/>
          <a:cs typeface="+mn-cs"/>
        </a:defRPr>
      </a:lvl6pPr>
      <a:lvl7pPr marL="2743132" algn="l" defTabSz="914378" rtl="0" eaLnBrk="1" latinLnBrk="0" hangingPunct="1">
        <a:defRPr sz="1813" kern="1200">
          <a:solidFill>
            <a:schemeClr val="tx1"/>
          </a:solidFill>
          <a:latin typeface="+mn-lt"/>
          <a:ea typeface="+mn-ea"/>
          <a:cs typeface="+mn-cs"/>
        </a:defRPr>
      </a:lvl7pPr>
      <a:lvl8pPr marL="3200320" algn="l" defTabSz="914378" rtl="0" eaLnBrk="1" latinLnBrk="0" hangingPunct="1">
        <a:defRPr sz="1813" kern="1200">
          <a:solidFill>
            <a:schemeClr val="tx1"/>
          </a:solidFill>
          <a:latin typeface="+mn-lt"/>
          <a:ea typeface="+mn-ea"/>
          <a:cs typeface="+mn-cs"/>
        </a:defRPr>
      </a:lvl8pPr>
      <a:lvl9pPr marL="3657509" algn="l" defTabSz="914378" rtl="0" eaLnBrk="1" latinLnBrk="0" hangingPunct="1">
        <a:defRPr sz="18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84">
          <p15:clr>
            <a:srgbClr val="F26B43"/>
          </p15:clr>
        </p15:guide>
        <p15:guide id="5" pos="2880">
          <p15:clr>
            <a:srgbClr val="F26B43"/>
          </p15:clr>
        </p15:guide>
        <p15:guide id="6" pos="80">
          <p15:clr>
            <a:srgbClr val="F26B43"/>
          </p15:clr>
        </p15:guide>
        <p15:guide id="7" pos="5679">
          <p15:clr>
            <a:srgbClr val="F26B43"/>
          </p15:clr>
        </p15:guide>
        <p15:guide id="8" orient="horz" pos="614">
          <p15:clr>
            <a:srgbClr val="F26B43"/>
          </p15:clr>
        </p15:guide>
        <p15:guide id="9" orient="horz" pos="2412">
          <p15:clr>
            <a:srgbClr val="F26B43"/>
          </p15:clr>
        </p15:guide>
        <p15:guide id="10" pos="2765">
          <p15:clr>
            <a:srgbClr val="F26B43"/>
          </p15:clr>
        </p15:guide>
        <p15:guide id="11" pos="2994">
          <p15:clr>
            <a:srgbClr val="F26B43"/>
          </p15:clr>
        </p15:guide>
        <p15:guide id="12" orient="horz" pos="3984">
          <p15:clr>
            <a:srgbClr val="F26B43"/>
          </p15:clr>
        </p15:guide>
        <p15:guide id="13" pos="540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hyperlink" Target="https://studentaid.gov/sa/" TargetMode="External"/><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hyperlink" Target="https://studentaid.gov/loan-simulator/" TargetMode="External"/><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hyperlink" Target="https://studentaid.gov/" TargetMode="External"/><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3" Type="http://schemas.openxmlformats.org/officeDocument/2006/relationships/hyperlink" Target="https://studentaid.ed.gov/sa/sites/default/files/income-driven-repayment.pdf" TargetMode="External"/><Relationship Id="rId2" Type="http://schemas.openxmlformats.org/officeDocument/2006/relationships/notesSlide" Target="../notesSlides/notesSlide20.xml"/><Relationship Id="rId1" Type="http://schemas.openxmlformats.org/officeDocument/2006/relationships/slideLayout" Target="../slideLayouts/slideLayout17.xml"/><Relationship Id="rId4" Type="http://schemas.openxmlformats.org/officeDocument/2006/relationships/hyperlink" Target="https://studentaid.gov/manage-loans/repayment/plans/income-driven"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3" Type="http://schemas.openxmlformats.org/officeDocument/2006/relationships/hyperlink" Target="https://studentaid.gov/feedback-ombudsman/disputes/prepare" TargetMode="External"/><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3" Type="http://schemas.openxmlformats.org/officeDocument/2006/relationships/hyperlink" Target="https://studentaid.gov/feedback-ombudsman/disputes/prepare" TargetMode="External"/><Relationship Id="rId2" Type="http://schemas.openxmlformats.org/officeDocument/2006/relationships/notesSlide" Target="../notesSlides/notesSlide29.xml"/><Relationship Id="rId1" Type="http://schemas.openxmlformats.org/officeDocument/2006/relationships/slideLayout" Target="../slideLayouts/slideLayout17.xml"/><Relationship Id="rId4" Type="http://schemas.openxmlformats.org/officeDocument/2006/relationships/hyperlink" Target="https://studentaid.gov/help-center/contact"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navient.com/" TargetMode="External"/><Relationship Id="rId2" Type="http://schemas.openxmlformats.org/officeDocument/2006/relationships/hyperlink" Target="https://studentaid.gov/h/manage-loans#how-to-pay" TargetMode="External"/><Relationship Id="rId1" Type="http://schemas.openxmlformats.org/officeDocument/2006/relationships/slideLayout" Target="../slideLayouts/slideLayout17.xml"/><Relationship Id="rId5" Type="http://schemas.openxmlformats.org/officeDocument/2006/relationships/hyperlink" Target="https://myfedloan.org/" TargetMode="External"/><Relationship Id="rId4" Type="http://schemas.openxmlformats.org/officeDocument/2006/relationships/hyperlink" Target="https://www.nelnet.com/"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mailto:leslie.mcsweeney@pnc.com" TargetMode="External"/><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hyperlink" Target="http://www.annualcreditreport.com/" TargetMode="Externa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hyperlink" Target="https://studentaid.ed.gov/sa/sites/default/files/repaying-your-loans.pdf"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black"/>
        <p:txBody>
          <a:bodyPr/>
          <a:lstStyle/>
          <a:p>
            <a:r>
              <a:rPr lang="en-US" sz="3600" dirty="0">
                <a:latin typeface="Calibri" panose="020F0502020204030204" pitchFamily="34" charset="0"/>
                <a:cs typeface="Calibri" panose="020F0502020204030204" pitchFamily="34" charset="0"/>
              </a:rPr>
              <a:t>2020-2021 Student Loan Repayment Information</a:t>
            </a:r>
            <a:endParaRPr lang="en-GB" sz="36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bwMode="black"/>
        <p:txBody>
          <a:bodyPr/>
          <a:lstStyle/>
          <a:p>
            <a:r>
              <a:rPr lang="en-GB" sz="2400" dirty="0">
                <a:latin typeface="Calibri" panose="020F0502020204030204" pitchFamily="34" charset="0"/>
                <a:cs typeface="Calibri" panose="020F0502020204030204" pitchFamily="34" charset="0"/>
              </a:rPr>
              <a:t>Prepared for:  University of Maryland </a:t>
            </a:r>
            <a:r>
              <a:rPr lang="en-GB" sz="2400">
                <a:latin typeface="Calibri" panose="020F0502020204030204" pitchFamily="34" charset="0"/>
                <a:cs typeface="Calibri" panose="020F0502020204030204" pitchFamily="34" charset="0"/>
              </a:rPr>
              <a:t>Baltimore County</a:t>
            </a:r>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Presented By:  L. Beth McSweeney</a:t>
            </a:r>
          </a:p>
        </p:txBody>
      </p:sp>
      <p:sp>
        <p:nvSpPr>
          <p:cNvPr id="4" name="TextBox 3">
            <a:extLst>
              <a:ext uri="{FF2B5EF4-FFF2-40B4-BE49-F238E27FC236}">
                <a16:creationId xmlns:a16="http://schemas.microsoft.com/office/drawing/2014/main" id="{5F2700DB-F6BF-4DFD-BFCD-2DE53CCE3BB0}"/>
              </a:ext>
            </a:extLst>
          </p:cNvPr>
          <p:cNvSpPr txBox="1"/>
          <p:nvPr/>
        </p:nvSpPr>
        <p:spPr>
          <a:xfrm>
            <a:off x="292231" y="6249971"/>
            <a:ext cx="4279769" cy="282804"/>
          </a:xfrm>
          <a:prstGeom prst="rect">
            <a:avLst/>
          </a:prstGeom>
          <a:noFill/>
        </p:spPr>
        <p:txBody>
          <a:bodyPr wrap="square" lIns="0" tIns="0" rIns="0" bIns="0" rtlCol="0">
            <a:noAutofit/>
          </a:bodyPr>
          <a:lstStyle/>
          <a:p>
            <a:endParaRPr lang="en-US" sz="1400" dirty="0">
              <a:solidFill>
                <a:schemeClr val="tx1">
                  <a:lumMod val="65000"/>
                  <a:lumOff val="35000"/>
                </a:schemeClr>
              </a:solidFill>
            </a:endParaRPr>
          </a:p>
        </p:txBody>
      </p:sp>
      <p:sp>
        <p:nvSpPr>
          <p:cNvPr id="5" name="TextBox 4">
            <a:extLst>
              <a:ext uri="{FF2B5EF4-FFF2-40B4-BE49-F238E27FC236}">
                <a16:creationId xmlns:a16="http://schemas.microsoft.com/office/drawing/2014/main" id="{8DB3E4CF-AA08-40D7-8EF4-F1D8E15A5EB4}"/>
              </a:ext>
            </a:extLst>
          </p:cNvPr>
          <p:cNvSpPr txBox="1"/>
          <p:nvPr/>
        </p:nvSpPr>
        <p:spPr>
          <a:xfrm>
            <a:off x="204418" y="6249971"/>
            <a:ext cx="5772176" cy="369332"/>
          </a:xfrm>
          <a:prstGeom prst="rect">
            <a:avLst/>
          </a:prstGeom>
          <a:noFill/>
        </p:spPr>
        <p:txBody>
          <a:bodyPr wrap="square" rtlCol="0">
            <a:spAutoFit/>
          </a:bodyPr>
          <a:lstStyle/>
          <a:p>
            <a:r>
              <a:rPr lang="en-US" sz="1800" dirty="0">
                <a:latin typeface="Calibri" panose="020F0502020204030204" pitchFamily="34" charset="0"/>
                <a:cs typeface="Calibri" panose="020F0502020204030204" pitchFamily="34" charset="0"/>
              </a:rPr>
              <a:t>Not for Distribution. For Informational Purposes Only.</a:t>
            </a:r>
          </a:p>
        </p:txBody>
      </p:sp>
    </p:spTree>
    <p:extLst>
      <p:ext uri="{BB962C8B-B14F-4D97-AF65-F5344CB8AC3E}">
        <p14:creationId xmlns:p14="http://schemas.microsoft.com/office/powerpoint/2010/main" val="61983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523226672"/>
              </p:ext>
            </p:extLst>
          </p:nvPr>
        </p:nvGraphicFramePr>
        <p:xfrm>
          <a:off x="342900" y="1030307"/>
          <a:ext cx="8382000" cy="2743202"/>
        </p:xfrm>
        <a:graphic>
          <a:graphicData uri="http://schemas.openxmlformats.org/drawingml/2006/table">
            <a:tbl>
              <a:tblPr firstRow="1" firstCol="1" bandRow="1">
                <a:tableStyleId>{5C22544A-7EE6-4342-B048-85BDC9FD1C3A}</a:tableStyleId>
              </a:tblPr>
              <a:tblGrid>
                <a:gridCol w="2362200">
                  <a:extLst>
                    <a:ext uri="{9D8B030D-6E8A-4147-A177-3AD203B41FA5}">
                      <a16:colId xmlns:a16="http://schemas.microsoft.com/office/drawing/2014/main" val="20000"/>
                    </a:ext>
                  </a:extLst>
                </a:gridCol>
                <a:gridCol w="1146900">
                  <a:extLst>
                    <a:ext uri="{9D8B030D-6E8A-4147-A177-3AD203B41FA5}">
                      <a16:colId xmlns:a16="http://schemas.microsoft.com/office/drawing/2014/main" val="20001"/>
                    </a:ext>
                  </a:extLst>
                </a:gridCol>
                <a:gridCol w="1915449">
                  <a:extLst>
                    <a:ext uri="{9D8B030D-6E8A-4147-A177-3AD203B41FA5}">
                      <a16:colId xmlns:a16="http://schemas.microsoft.com/office/drawing/2014/main" val="20002"/>
                    </a:ext>
                  </a:extLst>
                </a:gridCol>
                <a:gridCol w="1204851">
                  <a:extLst>
                    <a:ext uri="{9D8B030D-6E8A-4147-A177-3AD203B41FA5}">
                      <a16:colId xmlns:a16="http://schemas.microsoft.com/office/drawing/2014/main" val="20003"/>
                    </a:ext>
                  </a:extLst>
                </a:gridCol>
                <a:gridCol w="863832">
                  <a:extLst>
                    <a:ext uri="{9D8B030D-6E8A-4147-A177-3AD203B41FA5}">
                      <a16:colId xmlns:a16="http://schemas.microsoft.com/office/drawing/2014/main" val="20004"/>
                    </a:ext>
                  </a:extLst>
                </a:gridCol>
                <a:gridCol w="888768">
                  <a:extLst>
                    <a:ext uri="{9D8B030D-6E8A-4147-A177-3AD203B41FA5}">
                      <a16:colId xmlns:a16="http://schemas.microsoft.com/office/drawing/2014/main" val="20005"/>
                    </a:ext>
                  </a:extLst>
                </a:gridCol>
              </a:tblGrid>
              <a:tr h="918258">
                <a:tc>
                  <a:txBody>
                    <a:bodyPr/>
                    <a:lstStyle/>
                    <a:p>
                      <a:pPr marL="0" marR="0" algn="ctr">
                        <a:lnSpc>
                          <a:spcPct val="107000"/>
                        </a:lnSpc>
                        <a:spcBef>
                          <a:spcPts val="0"/>
                        </a:spcBef>
                        <a:spcAft>
                          <a:spcPts val="0"/>
                        </a:spcAft>
                      </a:pPr>
                      <a:r>
                        <a:rPr lang="en-US" sz="1100" dirty="0">
                          <a:effectLst/>
                        </a:rPr>
                        <a:t>Repayment Plan</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Repayment Period (months)</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Monthly Payment </a:t>
                      </a:r>
                      <a:br>
                        <a:rPr lang="en-US" sz="1100" dirty="0">
                          <a:effectLst/>
                        </a:rPr>
                      </a:br>
                      <a:r>
                        <a:rPr lang="en-US" sz="1100" dirty="0">
                          <a:effectLst/>
                        </a:rPr>
                        <a:t>Initial to Final Amounts</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Projected Loan Forgiveness</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Total Interest Paid</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Total Amount Paid (with PSLF)</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0"/>
                  </a:ext>
                </a:extLst>
              </a:tr>
              <a:tr h="231494">
                <a:tc>
                  <a:txBody>
                    <a:bodyPr/>
                    <a:lstStyle/>
                    <a:p>
                      <a:pPr marL="0" marR="0">
                        <a:lnSpc>
                          <a:spcPct val="107000"/>
                        </a:lnSpc>
                        <a:spcBef>
                          <a:spcPts val="0"/>
                        </a:spcBef>
                        <a:spcAft>
                          <a:spcPts val="0"/>
                        </a:spcAft>
                      </a:pPr>
                      <a:r>
                        <a:rPr lang="en-US" sz="1100" dirty="0">
                          <a:effectLst/>
                        </a:rPr>
                        <a:t>Standard</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120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$357 to $357</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$11,810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$42,810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1"/>
                  </a:ext>
                </a:extLst>
              </a:tr>
              <a:tr h="231494">
                <a:tc>
                  <a:txBody>
                    <a:bodyPr/>
                    <a:lstStyle/>
                    <a:p>
                      <a:pPr marL="0" marR="0">
                        <a:lnSpc>
                          <a:spcPct val="107000"/>
                        </a:lnSpc>
                        <a:spcBef>
                          <a:spcPts val="0"/>
                        </a:spcBef>
                        <a:spcAft>
                          <a:spcPts val="0"/>
                        </a:spcAft>
                      </a:pPr>
                      <a:r>
                        <a:rPr lang="en-US" sz="1100">
                          <a:effectLst/>
                        </a:rPr>
                        <a:t>Graduated</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120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$206 to $617</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$15,066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$46,066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2"/>
                  </a:ext>
                </a:extLst>
              </a:tr>
              <a:tr h="231494">
                <a:tc>
                  <a:txBody>
                    <a:bodyPr/>
                    <a:lstStyle/>
                    <a:p>
                      <a:pPr marL="0" marR="0">
                        <a:lnSpc>
                          <a:spcPct val="107000"/>
                        </a:lnSpc>
                        <a:spcBef>
                          <a:spcPts val="0"/>
                        </a:spcBef>
                        <a:spcAft>
                          <a:spcPts val="0"/>
                        </a:spcAft>
                      </a:pPr>
                      <a:r>
                        <a:rPr lang="en-US" sz="1100">
                          <a:effectLst/>
                        </a:rPr>
                        <a:t>Extended Fixed</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300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$215 to $215</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$33,549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$64,549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3"/>
                  </a:ext>
                </a:extLst>
              </a:tr>
              <a:tr h="231494">
                <a:tc>
                  <a:txBody>
                    <a:bodyPr/>
                    <a:lstStyle/>
                    <a:p>
                      <a:pPr marL="0" marR="0">
                        <a:lnSpc>
                          <a:spcPct val="107000"/>
                        </a:lnSpc>
                        <a:spcBef>
                          <a:spcPts val="0"/>
                        </a:spcBef>
                        <a:spcAft>
                          <a:spcPts val="0"/>
                        </a:spcAft>
                      </a:pPr>
                      <a:r>
                        <a:rPr lang="en-US" sz="1100">
                          <a:effectLst/>
                        </a:rPr>
                        <a:t>Extended Graduated</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300</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$176 to $307</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$38,918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$69,918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4"/>
                  </a:ext>
                </a:extLst>
              </a:tr>
              <a:tr h="435980">
                <a:tc>
                  <a:txBody>
                    <a:bodyPr/>
                    <a:lstStyle/>
                    <a:p>
                      <a:pPr marL="0" marR="0">
                        <a:lnSpc>
                          <a:spcPct val="107000"/>
                        </a:lnSpc>
                        <a:spcBef>
                          <a:spcPts val="0"/>
                        </a:spcBef>
                        <a:spcAft>
                          <a:spcPts val="0"/>
                        </a:spcAft>
                      </a:pPr>
                      <a:r>
                        <a:rPr lang="en-US" sz="1100" dirty="0">
                          <a:effectLst/>
                        </a:rPr>
                        <a:t>*Income-Contingent Repayment (ICR) </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120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$297 to $316</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$8,153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$37,239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5"/>
                  </a:ext>
                </a:extLst>
              </a:tr>
              <a:tr h="231494">
                <a:tc>
                  <a:txBody>
                    <a:bodyPr/>
                    <a:lstStyle/>
                    <a:p>
                      <a:pPr marL="0" marR="0">
                        <a:lnSpc>
                          <a:spcPct val="107000"/>
                        </a:lnSpc>
                        <a:spcBef>
                          <a:spcPts val="0"/>
                        </a:spcBef>
                        <a:spcAft>
                          <a:spcPts val="0"/>
                        </a:spcAft>
                      </a:pPr>
                      <a:r>
                        <a:rPr lang="en-US" sz="1100">
                          <a:effectLst/>
                        </a:rPr>
                        <a:t>*Pay As You Earn (PAYE)</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120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$266 to $357</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$5,681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$2,872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$39,553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6"/>
                  </a:ext>
                </a:extLst>
              </a:tr>
              <a:tr h="231494">
                <a:tc>
                  <a:txBody>
                    <a:bodyPr/>
                    <a:lstStyle/>
                    <a:p>
                      <a:pPr marL="0" marR="0">
                        <a:lnSpc>
                          <a:spcPct val="107000"/>
                        </a:lnSpc>
                        <a:spcBef>
                          <a:spcPts val="0"/>
                        </a:spcBef>
                        <a:spcAft>
                          <a:spcPts val="0"/>
                        </a:spcAft>
                      </a:pPr>
                      <a:r>
                        <a:rPr lang="en-US" sz="1100">
                          <a:effectLst/>
                        </a:rPr>
                        <a:t>*Repay As You Earn (REPAYE)</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120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$266 to $460</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$2,126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$9,620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$42,746 </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7"/>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4072090680"/>
              </p:ext>
            </p:extLst>
          </p:nvPr>
        </p:nvGraphicFramePr>
        <p:xfrm>
          <a:off x="342900" y="3963185"/>
          <a:ext cx="8382000" cy="2140131"/>
        </p:xfrm>
        <a:graphic>
          <a:graphicData uri="http://schemas.openxmlformats.org/drawingml/2006/table">
            <a:tbl>
              <a:tblPr firstRow="1" firstCol="1" bandRow="1">
                <a:tableStyleId>{5C22544A-7EE6-4342-B048-85BDC9FD1C3A}</a:tableStyleId>
              </a:tblPr>
              <a:tblGrid>
                <a:gridCol w="2362200">
                  <a:extLst>
                    <a:ext uri="{9D8B030D-6E8A-4147-A177-3AD203B41FA5}">
                      <a16:colId xmlns:a16="http://schemas.microsoft.com/office/drawing/2014/main" val="20000"/>
                    </a:ext>
                  </a:extLst>
                </a:gridCol>
                <a:gridCol w="1146902">
                  <a:extLst>
                    <a:ext uri="{9D8B030D-6E8A-4147-A177-3AD203B41FA5}">
                      <a16:colId xmlns:a16="http://schemas.microsoft.com/office/drawing/2014/main" val="20001"/>
                    </a:ext>
                  </a:extLst>
                </a:gridCol>
                <a:gridCol w="1915447">
                  <a:extLst>
                    <a:ext uri="{9D8B030D-6E8A-4147-A177-3AD203B41FA5}">
                      <a16:colId xmlns:a16="http://schemas.microsoft.com/office/drawing/2014/main" val="20002"/>
                    </a:ext>
                  </a:extLst>
                </a:gridCol>
                <a:gridCol w="1204851">
                  <a:extLst>
                    <a:ext uri="{9D8B030D-6E8A-4147-A177-3AD203B41FA5}">
                      <a16:colId xmlns:a16="http://schemas.microsoft.com/office/drawing/2014/main" val="20003"/>
                    </a:ext>
                  </a:extLst>
                </a:gridCol>
                <a:gridCol w="863832">
                  <a:extLst>
                    <a:ext uri="{9D8B030D-6E8A-4147-A177-3AD203B41FA5}">
                      <a16:colId xmlns:a16="http://schemas.microsoft.com/office/drawing/2014/main" val="20004"/>
                    </a:ext>
                  </a:extLst>
                </a:gridCol>
                <a:gridCol w="888768">
                  <a:extLst>
                    <a:ext uri="{9D8B030D-6E8A-4147-A177-3AD203B41FA5}">
                      <a16:colId xmlns:a16="http://schemas.microsoft.com/office/drawing/2014/main" val="20005"/>
                    </a:ext>
                  </a:extLst>
                </a:gridCol>
              </a:tblGrid>
              <a:tr h="1144306">
                <a:tc>
                  <a:txBody>
                    <a:bodyPr/>
                    <a:lstStyle/>
                    <a:p>
                      <a:pPr marL="0" marR="0" algn="l">
                        <a:lnSpc>
                          <a:spcPct val="107000"/>
                        </a:lnSpc>
                        <a:spcBef>
                          <a:spcPts val="0"/>
                        </a:spcBef>
                        <a:spcAft>
                          <a:spcPts val="0"/>
                        </a:spcAft>
                      </a:pPr>
                      <a:r>
                        <a:rPr lang="en-US" sz="1100" dirty="0">
                          <a:effectLst/>
                        </a:rPr>
                        <a:t>  Repayment Plan Without PSLF</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Repayment Period (months) w/o PSLF</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Monthly Payment w/o PSLF</a:t>
                      </a:r>
                      <a:br>
                        <a:rPr lang="en-US" sz="1100" dirty="0">
                          <a:effectLst/>
                        </a:rPr>
                      </a:br>
                      <a:r>
                        <a:rPr lang="en-US" sz="1100" dirty="0">
                          <a:effectLst/>
                        </a:rPr>
                        <a:t>Initial to Final Amounts</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Projected Loan Forgiveness w/o PSLF</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Total Interest Paid w/o PSLF</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Total Amount Paid without PSLF</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0"/>
                  </a:ext>
                </a:extLst>
              </a:tr>
              <a:tr h="442831">
                <a:tc>
                  <a:txBody>
                    <a:bodyPr/>
                    <a:lstStyle/>
                    <a:p>
                      <a:pPr marL="0" marR="0" algn="l">
                        <a:lnSpc>
                          <a:spcPct val="107000"/>
                        </a:lnSpc>
                        <a:spcBef>
                          <a:spcPts val="0"/>
                        </a:spcBef>
                        <a:spcAft>
                          <a:spcPts val="0"/>
                        </a:spcAft>
                      </a:pPr>
                      <a:r>
                        <a:rPr lang="en-US" sz="1100" dirty="0">
                          <a:effectLst/>
                        </a:rPr>
                        <a:t>*Income-Contingent Repayment (ICR) </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149</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$297 to $319</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$15,050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$46,080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1"/>
                  </a:ext>
                </a:extLst>
              </a:tr>
              <a:tr h="317863">
                <a:tc>
                  <a:txBody>
                    <a:bodyPr/>
                    <a:lstStyle/>
                    <a:p>
                      <a:pPr marL="0" marR="0" algn="l">
                        <a:lnSpc>
                          <a:spcPct val="107000"/>
                        </a:lnSpc>
                        <a:spcBef>
                          <a:spcPts val="0"/>
                        </a:spcBef>
                        <a:spcAft>
                          <a:spcPts val="0"/>
                        </a:spcAft>
                      </a:pPr>
                      <a:r>
                        <a:rPr lang="en-US" sz="1100">
                          <a:effectLst/>
                        </a:rPr>
                        <a:t>*Pay As You Earn (PAYE)</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137</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$266 to $357</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$14,523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$45,523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2"/>
                  </a:ext>
                </a:extLst>
              </a:tr>
              <a:tr h="235131">
                <a:tc>
                  <a:txBody>
                    <a:bodyPr/>
                    <a:lstStyle/>
                    <a:p>
                      <a:pPr marL="0" marR="0" algn="l">
                        <a:lnSpc>
                          <a:spcPct val="107000"/>
                        </a:lnSpc>
                        <a:spcBef>
                          <a:spcPts val="0"/>
                        </a:spcBef>
                        <a:spcAft>
                          <a:spcPts val="0"/>
                        </a:spcAft>
                      </a:pPr>
                      <a:r>
                        <a:rPr lang="en-US" sz="1100" dirty="0">
                          <a:effectLst/>
                        </a:rPr>
                        <a:t>*Repay As You Earn (REPAYE)</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125</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$266 to $488</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$0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a:effectLst/>
                        </a:rPr>
                        <a:t>$13,905 </a:t>
                      </a:r>
                      <a:endParaRPr lang="en-US" sz="1100">
                        <a:effectLst/>
                        <a:latin typeface="Calibri" panose="020F0502020204030204" pitchFamily="34" charset="0"/>
                        <a:ea typeface="Calibri" panose="020F0502020204030204" pitchFamily="34" charset="0"/>
                        <a:cs typeface="Times New Roman"/>
                      </a:endParaRPr>
                    </a:p>
                  </a:txBody>
                  <a:tcPr marL="68580" marR="68580" marT="0" marB="0" anchor="b"/>
                </a:tc>
                <a:tc>
                  <a:txBody>
                    <a:bodyPr/>
                    <a:lstStyle/>
                    <a:p>
                      <a:pPr marL="0" marR="0" algn="ctr">
                        <a:lnSpc>
                          <a:spcPct val="107000"/>
                        </a:lnSpc>
                        <a:spcBef>
                          <a:spcPts val="0"/>
                        </a:spcBef>
                        <a:spcAft>
                          <a:spcPts val="0"/>
                        </a:spcAft>
                      </a:pPr>
                      <a:r>
                        <a:rPr lang="en-US" sz="1100" dirty="0">
                          <a:effectLst/>
                        </a:rPr>
                        <a:t>$44,905 </a:t>
                      </a:r>
                      <a:endParaRPr lang="en-US" sz="1100" dirty="0">
                        <a:effectLst/>
                        <a:latin typeface="Calibri" panose="020F0502020204030204" pitchFamily="34" charset="0"/>
                        <a:ea typeface="Calibri" panose="020F0502020204030204" pitchFamily="34" charset="0"/>
                        <a:cs typeface="Times New Roman"/>
                      </a:endParaRPr>
                    </a:p>
                  </a:txBody>
                  <a:tcPr marL="68580" marR="68580" marT="0" marB="0" anchor="b"/>
                </a:tc>
                <a:extLst>
                  <a:ext uri="{0D108BD9-81ED-4DB2-BD59-A6C34878D82A}">
                    <a16:rowId xmlns:a16="http://schemas.microsoft.com/office/drawing/2014/main" val="10003"/>
                  </a:ext>
                </a:extLst>
              </a:tr>
            </a:tbl>
          </a:graphicData>
        </a:graphic>
      </p:graphicFrame>
      <p:sp>
        <p:nvSpPr>
          <p:cNvPr id="4" name="TextBox 3"/>
          <p:cNvSpPr txBox="1"/>
          <p:nvPr/>
        </p:nvSpPr>
        <p:spPr>
          <a:xfrm>
            <a:off x="193249" y="66774"/>
            <a:ext cx="8153400" cy="584775"/>
          </a:xfrm>
          <a:prstGeom prst="rect">
            <a:avLst/>
          </a:prstGeom>
          <a:noFill/>
        </p:spPr>
        <p:txBody>
          <a:bodyPr wrap="square" rtlCol="0">
            <a:spAutoFit/>
          </a:bodyPr>
          <a:lstStyle/>
          <a:p>
            <a:r>
              <a:rPr lang="en-US" sz="3200" b="1" dirty="0">
                <a:solidFill>
                  <a:schemeClr val="tx2"/>
                </a:solidFill>
                <a:latin typeface="Calibri" panose="020F0502020204030204" pitchFamily="34" charset="0"/>
                <a:cs typeface="Calibri" panose="020F0502020204030204" pitchFamily="34" charset="0"/>
              </a:rPr>
              <a:t>Repayment examples</a:t>
            </a:r>
          </a:p>
        </p:txBody>
      </p:sp>
      <p:sp>
        <p:nvSpPr>
          <p:cNvPr id="2" name="TextBox 1">
            <a:extLst>
              <a:ext uri="{FF2B5EF4-FFF2-40B4-BE49-F238E27FC236}">
                <a16:creationId xmlns:a16="http://schemas.microsoft.com/office/drawing/2014/main" id="{5D6EFEA7-6293-4C55-B532-658E762E0DFE}"/>
              </a:ext>
            </a:extLst>
          </p:cNvPr>
          <p:cNvSpPr txBox="1"/>
          <p:nvPr/>
        </p:nvSpPr>
        <p:spPr>
          <a:xfrm>
            <a:off x="342900" y="6270025"/>
            <a:ext cx="8382000" cy="169683"/>
          </a:xfrm>
          <a:prstGeom prst="rect">
            <a:avLst/>
          </a:prstGeom>
          <a:noFill/>
        </p:spPr>
        <p:txBody>
          <a:bodyPr wrap="square" lIns="0" tIns="0" rIns="0" bIns="0" rtlCol="0">
            <a:noAutofit/>
          </a:bodyPr>
          <a:lstStyle/>
          <a:p>
            <a:r>
              <a:rPr lang="en-US" sz="1400" dirty="0">
                <a:solidFill>
                  <a:schemeClr val="tx2"/>
                </a:solidFill>
                <a:latin typeface="Calibri" panose="020F0502020204030204" pitchFamily="34" charset="0"/>
                <a:cs typeface="Calibri" panose="020F0502020204030204" pitchFamily="34" charset="0"/>
              </a:rPr>
              <a:t>EXAMPLE assumes Single, $31K Unsub, MD resident, $50K annual income</a:t>
            </a:r>
            <a:endParaRPr lang="en-US" sz="1400" dirty="0">
              <a:solidFill>
                <a:schemeClr val="tx1">
                  <a:lumMod val="65000"/>
                  <a:lumOff val="3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33078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544" y="106680"/>
            <a:ext cx="7086600" cy="914400"/>
          </a:xfrm>
        </p:spPr>
        <p:txBody>
          <a:bodyPr/>
          <a:lstStyle/>
          <a:p>
            <a:r>
              <a:rPr lang="en-US" sz="3200" dirty="0">
                <a:latin typeface="Calibri" panose="020F0502020204030204" pitchFamily="34" charset="0"/>
                <a:cs typeface="Calibri" panose="020F0502020204030204" pitchFamily="34" charset="0"/>
              </a:rPr>
              <a:t>Federal Loan Repayment Options</a:t>
            </a:r>
          </a:p>
        </p:txBody>
      </p:sp>
      <p:sp>
        <p:nvSpPr>
          <p:cNvPr id="3" name="Content Placeholder 2"/>
          <p:cNvSpPr>
            <a:spLocks noGrp="1"/>
          </p:cNvSpPr>
          <p:nvPr>
            <p:ph idx="1"/>
          </p:nvPr>
        </p:nvSpPr>
        <p:spPr>
          <a:xfrm>
            <a:off x="144544" y="923925"/>
            <a:ext cx="8770856" cy="2657475"/>
          </a:xfrm>
        </p:spPr>
        <p:txBody>
          <a:bodyPr>
            <a:normAutofit/>
          </a:bodyPr>
          <a:lstStyle/>
          <a:p>
            <a:r>
              <a:rPr lang="en-US" sz="2600" b="1" dirty="0">
                <a:latin typeface="Calibri" panose="020F0502020204030204" pitchFamily="34" charset="0"/>
                <a:cs typeface="Calibri" panose="020F0502020204030204" pitchFamily="34" charset="0"/>
              </a:rPr>
              <a:t>Standard Repayment</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Equal monthly payments made over the course of 10 years, minimum payment of $50 per month </a:t>
            </a:r>
          </a:p>
          <a:p>
            <a:r>
              <a:rPr lang="en-US" sz="2600" dirty="0">
                <a:latin typeface="Calibri" panose="020F0502020204030204" pitchFamily="34" charset="0"/>
                <a:cs typeface="Calibri" panose="020F0502020204030204" pitchFamily="34" charset="0"/>
              </a:rPr>
              <a:t>Enrollment in standard repayment is automatic, but borrowers may choose another payment that better suits his/her her needs</a:t>
            </a:r>
          </a:p>
        </p:txBody>
      </p:sp>
      <p:sp>
        <p:nvSpPr>
          <p:cNvPr id="5" name="TextBox 4"/>
          <p:cNvSpPr txBox="1"/>
          <p:nvPr/>
        </p:nvSpPr>
        <p:spPr>
          <a:xfrm>
            <a:off x="238126" y="5641687"/>
            <a:ext cx="8753474" cy="707886"/>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
        <p:nvSpPr>
          <p:cNvPr id="6" name="Rectangle 5"/>
          <p:cNvSpPr/>
          <p:nvPr/>
        </p:nvSpPr>
        <p:spPr>
          <a:xfrm>
            <a:off x="2458826" y="3244483"/>
            <a:ext cx="4312074" cy="2308324"/>
          </a:xfrm>
          <a:prstGeom prst="rect">
            <a:avLst/>
          </a:prstGeom>
        </p:spPr>
        <p:txBody>
          <a:bodyPr wrap="square">
            <a:spAutoFit/>
          </a:bodyPr>
          <a:lstStyle/>
          <a:p>
            <a:r>
              <a:rPr lang="en-US" sz="2400" b="1" dirty="0">
                <a:latin typeface="Calibri" panose="020F0502020204030204" pitchFamily="34" charset="0"/>
                <a:cs typeface="Calibri" panose="020F0502020204030204" pitchFamily="34" charset="0"/>
              </a:rPr>
              <a:t>Standard</a:t>
            </a:r>
            <a:r>
              <a:rPr lang="en-US" sz="2400" dirty="0">
                <a:latin typeface="Calibri" panose="020F0502020204030204" pitchFamily="34" charset="0"/>
                <a:cs typeface="Calibri" panose="020F0502020204030204" pitchFamily="34" charset="0"/>
              </a:rPr>
              <a:t>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First Monthly Payment:  $357</a:t>
            </a:r>
          </a:p>
          <a:p>
            <a:r>
              <a:rPr lang="en-US" sz="2400" dirty="0">
                <a:latin typeface="Calibri" panose="020F0502020204030204" pitchFamily="34" charset="0"/>
                <a:cs typeface="Calibri" panose="020F0502020204030204" pitchFamily="34" charset="0"/>
              </a:rPr>
              <a:t>Last Monthly Payment:  $357</a:t>
            </a:r>
          </a:p>
          <a:p>
            <a:r>
              <a:rPr lang="en-US" sz="2400" dirty="0">
                <a:latin typeface="Calibri" panose="020F0502020204030204" pitchFamily="34" charset="0"/>
                <a:cs typeface="Calibri" panose="020F0502020204030204" pitchFamily="34" charset="0"/>
              </a:rPr>
              <a:t>Total Amount Paid:  $42,810</a:t>
            </a:r>
          </a:p>
          <a:p>
            <a:r>
              <a:rPr lang="en-US" sz="2400" dirty="0">
                <a:latin typeface="Calibri" panose="020F0502020204030204" pitchFamily="34" charset="0"/>
                <a:cs typeface="Calibri" panose="020F0502020204030204" pitchFamily="34" charset="0"/>
              </a:rPr>
              <a:t>Projected Loan Forgiveness:  n/a </a:t>
            </a:r>
          </a:p>
          <a:p>
            <a:r>
              <a:rPr lang="en-US" sz="2400" dirty="0">
                <a:latin typeface="Calibri" panose="020F0502020204030204" pitchFamily="34" charset="0"/>
                <a:cs typeface="Calibri" panose="020F0502020204030204" pitchFamily="34" charset="0"/>
              </a:rPr>
              <a:t>Repayment Period:  120 months </a:t>
            </a:r>
            <a:endParaRPr lang="en-US" sz="2400" dirty="0">
              <a:effectLst/>
              <a:latin typeface="Calibri" panose="020F0502020204030204" pitchFamily="34" charset="0"/>
              <a:cs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99" y="1005840"/>
            <a:ext cx="8864601" cy="1798320"/>
          </a:xfrm>
        </p:spPr>
        <p:txBody>
          <a:bodyPr>
            <a:normAutofit/>
          </a:bodyPr>
          <a:lstStyle/>
          <a:p>
            <a:r>
              <a:rPr lang="en-US" sz="2600" b="1" dirty="0">
                <a:latin typeface="Calibri" panose="020F0502020204030204" pitchFamily="34" charset="0"/>
                <a:cs typeface="Calibri" panose="020F0502020204030204" pitchFamily="34" charset="0"/>
              </a:rPr>
              <a:t>Graduated Repayment</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Monthly payments start at a lower amount but gradually increase over 10 years, usually every two years</a:t>
            </a:r>
          </a:p>
        </p:txBody>
      </p:sp>
      <p:sp>
        <p:nvSpPr>
          <p:cNvPr id="5" name="TextBox 4"/>
          <p:cNvSpPr txBox="1"/>
          <p:nvPr/>
        </p:nvSpPr>
        <p:spPr>
          <a:xfrm>
            <a:off x="342900" y="5490059"/>
            <a:ext cx="8534400" cy="707886"/>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
        <p:nvSpPr>
          <p:cNvPr id="4" name="Rectangle 3"/>
          <p:cNvSpPr/>
          <p:nvPr/>
        </p:nvSpPr>
        <p:spPr>
          <a:xfrm>
            <a:off x="1676400" y="2623185"/>
            <a:ext cx="5791200" cy="2308324"/>
          </a:xfrm>
          <a:prstGeom prst="rect">
            <a:avLst/>
          </a:prstGeom>
        </p:spPr>
        <p:txBody>
          <a:bodyPr wrap="square">
            <a:spAutoFit/>
          </a:bodyPr>
          <a:lstStyle/>
          <a:p>
            <a:r>
              <a:rPr lang="en-US" sz="2400" b="1" dirty="0">
                <a:latin typeface="Calibri" panose="020F0502020204030204" pitchFamily="34" charset="0"/>
                <a:cs typeface="Calibri" panose="020F0502020204030204" pitchFamily="34" charset="0"/>
              </a:rPr>
              <a:t>Graduated</a:t>
            </a:r>
            <a:r>
              <a:rPr lang="en-US" sz="2400" dirty="0">
                <a:latin typeface="Calibri" panose="020F0502020204030204" pitchFamily="34" charset="0"/>
                <a:cs typeface="Calibri" panose="020F0502020204030204" pitchFamily="34" charset="0"/>
              </a:rPr>
              <a:t>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First Monthly Payment:  $206 </a:t>
            </a:r>
          </a:p>
          <a:p>
            <a:r>
              <a:rPr lang="en-US" sz="2400" dirty="0">
                <a:latin typeface="Calibri" panose="020F0502020204030204" pitchFamily="34" charset="0"/>
                <a:cs typeface="Calibri" panose="020F0502020204030204" pitchFamily="34" charset="0"/>
              </a:rPr>
              <a:t>Last Monthly Payment:  $617  </a:t>
            </a:r>
          </a:p>
          <a:p>
            <a:r>
              <a:rPr lang="en-US" sz="2400" dirty="0">
                <a:latin typeface="Calibri" panose="020F0502020204030204" pitchFamily="34" charset="0"/>
                <a:cs typeface="Calibri" panose="020F0502020204030204" pitchFamily="34" charset="0"/>
              </a:rPr>
              <a:t>Total Amount Paid:  $46,065</a:t>
            </a:r>
          </a:p>
          <a:p>
            <a:r>
              <a:rPr lang="en-US" sz="2400" dirty="0">
                <a:latin typeface="Calibri" panose="020F0502020204030204" pitchFamily="34" charset="0"/>
                <a:cs typeface="Calibri" panose="020F0502020204030204" pitchFamily="34" charset="0"/>
              </a:rPr>
              <a:t>Projected Loan Forgiveness:  n/a</a:t>
            </a:r>
          </a:p>
          <a:p>
            <a:r>
              <a:rPr lang="en-US" sz="2400" dirty="0">
                <a:latin typeface="Calibri" panose="020F0502020204030204" pitchFamily="34" charset="0"/>
                <a:cs typeface="Calibri" panose="020F0502020204030204" pitchFamily="34" charset="0"/>
              </a:rPr>
              <a:t>Repayment Period:  120 months </a:t>
            </a:r>
            <a:endParaRPr lang="en-US" sz="2400" dirty="0">
              <a:effectLst/>
              <a:latin typeface="Calibri" panose="020F0502020204030204" pitchFamily="34" charset="0"/>
              <a:cs typeface="Calibri" panose="020F0502020204030204" pitchFamily="34" charset="0"/>
            </a:endParaRPr>
          </a:p>
        </p:txBody>
      </p:sp>
      <p:sp>
        <p:nvSpPr>
          <p:cNvPr id="9"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853" y="1143000"/>
            <a:ext cx="8998147" cy="1569720"/>
          </a:xfrm>
        </p:spPr>
        <p:txBody>
          <a:bodyPr/>
          <a:lstStyle/>
          <a:p>
            <a:r>
              <a:rPr lang="en-US" sz="2600" b="1" dirty="0">
                <a:latin typeface="Calibri" panose="020F0502020204030204" pitchFamily="34" charset="0"/>
                <a:cs typeface="Calibri" panose="020F0502020204030204" pitchFamily="34" charset="0"/>
              </a:rPr>
              <a:t>Extended Repayment </a:t>
            </a:r>
            <a:r>
              <a:rPr lang="en-US" sz="2600" dirty="0">
                <a:latin typeface="Calibri" panose="020F0502020204030204" pitchFamily="34" charset="0"/>
                <a:cs typeface="Calibri" panose="020F0502020204030204" pitchFamily="34" charset="0"/>
              </a:rPr>
              <a:t>– Payments that are fixed or gradually increased over 25 years.  Debt must be over $30,000</a:t>
            </a:r>
          </a:p>
        </p:txBody>
      </p:sp>
      <p:sp>
        <p:nvSpPr>
          <p:cNvPr id="5" name="TextBox 4"/>
          <p:cNvSpPr txBox="1"/>
          <p:nvPr/>
        </p:nvSpPr>
        <p:spPr>
          <a:xfrm>
            <a:off x="457200" y="5278756"/>
            <a:ext cx="3926558" cy="1138773"/>
          </a:xfrm>
          <a:prstGeom prst="rect">
            <a:avLst/>
          </a:prstGeom>
          <a:noFill/>
        </p:spPr>
        <p:txBody>
          <a:bodyPr wrap="square" rtlCol="0">
            <a:spAutoFit/>
          </a:bodyPr>
          <a:lstStyle/>
          <a:p>
            <a:r>
              <a:rPr lang="en-US" sz="17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
        <p:nvSpPr>
          <p:cNvPr id="4" name="Rectangle 3"/>
          <p:cNvSpPr/>
          <p:nvPr/>
        </p:nvSpPr>
        <p:spPr>
          <a:xfrm>
            <a:off x="457201" y="2537460"/>
            <a:ext cx="3860276" cy="2031325"/>
          </a:xfrm>
          <a:prstGeom prst="rect">
            <a:avLst/>
          </a:prstGeom>
        </p:spPr>
        <p:txBody>
          <a:bodyPr wrap="square">
            <a:spAutoFit/>
          </a:bodyPr>
          <a:lstStyle/>
          <a:p>
            <a:r>
              <a:rPr lang="en-US" sz="2100" b="1" dirty="0">
                <a:latin typeface="Calibri" panose="020F0502020204030204" pitchFamily="34" charset="0"/>
                <a:cs typeface="Calibri" panose="020F0502020204030204" pitchFamily="34" charset="0"/>
              </a:rPr>
              <a:t>Extended Fixed </a:t>
            </a:r>
            <a:br>
              <a:rPr lang="en-US" sz="2100" dirty="0">
                <a:latin typeface="Calibri" panose="020F0502020204030204" pitchFamily="34" charset="0"/>
                <a:cs typeface="Calibri" panose="020F0502020204030204" pitchFamily="34" charset="0"/>
              </a:rPr>
            </a:br>
            <a:r>
              <a:rPr lang="en-US" sz="2100" dirty="0">
                <a:latin typeface="Calibri" panose="020F0502020204030204" pitchFamily="34" charset="0"/>
                <a:cs typeface="Calibri" panose="020F0502020204030204" pitchFamily="34" charset="0"/>
              </a:rPr>
              <a:t>First Monthly Payment:  $215 </a:t>
            </a:r>
          </a:p>
          <a:p>
            <a:r>
              <a:rPr lang="en-US" sz="2100" dirty="0">
                <a:latin typeface="Calibri" panose="020F0502020204030204" pitchFamily="34" charset="0"/>
                <a:cs typeface="Calibri" panose="020F0502020204030204" pitchFamily="34" charset="0"/>
              </a:rPr>
              <a:t>Last Monthly Payment:  $215 </a:t>
            </a:r>
          </a:p>
          <a:p>
            <a:r>
              <a:rPr lang="en-US" sz="2100" dirty="0">
                <a:latin typeface="Calibri" panose="020F0502020204030204" pitchFamily="34" charset="0"/>
                <a:cs typeface="Calibri" panose="020F0502020204030204" pitchFamily="34" charset="0"/>
              </a:rPr>
              <a:t>Total Amount Paid:  $64,549 </a:t>
            </a:r>
          </a:p>
          <a:p>
            <a:r>
              <a:rPr lang="en-US" sz="2100" dirty="0">
                <a:latin typeface="Calibri" panose="020F0502020204030204" pitchFamily="34" charset="0"/>
                <a:cs typeface="Calibri" panose="020F0502020204030204" pitchFamily="34" charset="0"/>
              </a:rPr>
              <a:t>Projected Loan Forgiveness:  n/a </a:t>
            </a:r>
          </a:p>
          <a:p>
            <a:r>
              <a:rPr lang="en-US" sz="2100" dirty="0">
                <a:latin typeface="Calibri" panose="020F0502020204030204" pitchFamily="34" charset="0"/>
                <a:cs typeface="Calibri" panose="020F0502020204030204" pitchFamily="34" charset="0"/>
              </a:rPr>
              <a:t>Repayment Period:  300 months </a:t>
            </a:r>
            <a:endParaRPr lang="en-US" sz="2100" dirty="0">
              <a:effectLst/>
              <a:latin typeface="Calibri" panose="020F0502020204030204" pitchFamily="34" charset="0"/>
              <a:cs typeface="Calibri" panose="020F0502020204030204" pitchFamily="34" charset="0"/>
            </a:endParaRPr>
          </a:p>
        </p:txBody>
      </p:sp>
      <p:sp>
        <p:nvSpPr>
          <p:cNvPr id="8" name="Title 1"/>
          <p:cNvSpPr>
            <a:spLocks noGrp="1"/>
          </p:cNvSpPr>
          <p:nvPr>
            <p:ph type="title"/>
          </p:nvPr>
        </p:nvSpPr>
        <p:spPr>
          <a:xfrm>
            <a:off x="145853" y="122208"/>
            <a:ext cx="7762542" cy="304511"/>
          </a:xfrm>
        </p:spPr>
        <p:txBody>
          <a:bodyPr/>
          <a:lstStyle/>
          <a:p>
            <a:r>
              <a:rPr lang="en-US" sz="3200" dirty="0">
                <a:latin typeface="Calibri" panose="020F0502020204030204" pitchFamily="34" charset="0"/>
                <a:cs typeface="Calibri" panose="020F0502020204030204" pitchFamily="34" charset="0"/>
              </a:rPr>
              <a:t>Federal Loan Repayment Options</a:t>
            </a:r>
          </a:p>
        </p:txBody>
      </p:sp>
      <p:sp>
        <p:nvSpPr>
          <p:cNvPr id="6" name="Rectangle 5">
            <a:extLst>
              <a:ext uri="{FF2B5EF4-FFF2-40B4-BE49-F238E27FC236}">
                <a16:creationId xmlns:a16="http://schemas.microsoft.com/office/drawing/2014/main" id="{4F571A1F-68F4-4BF6-9096-DD0A464758FE}"/>
              </a:ext>
            </a:extLst>
          </p:cNvPr>
          <p:cNvSpPr/>
          <p:nvPr/>
        </p:nvSpPr>
        <p:spPr>
          <a:xfrm>
            <a:off x="4826526" y="2512695"/>
            <a:ext cx="4193649" cy="2031325"/>
          </a:xfrm>
          <a:prstGeom prst="rect">
            <a:avLst/>
          </a:prstGeom>
        </p:spPr>
        <p:txBody>
          <a:bodyPr wrap="square">
            <a:spAutoFit/>
          </a:bodyPr>
          <a:lstStyle/>
          <a:p>
            <a:r>
              <a:rPr lang="en-US" sz="2100" b="1" dirty="0">
                <a:latin typeface="Calibri" panose="020F0502020204030204" pitchFamily="34" charset="0"/>
                <a:cs typeface="Calibri" panose="020F0502020204030204" pitchFamily="34" charset="0"/>
              </a:rPr>
              <a:t>Extended Graduated</a:t>
            </a:r>
            <a:endParaRPr lang="en-US" sz="2100" dirty="0">
              <a:latin typeface="Calibri" panose="020F0502020204030204" pitchFamily="34" charset="0"/>
              <a:cs typeface="Calibri" panose="020F0502020204030204" pitchFamily="34" charset="0"/>
            </a:endParaRPr>
          </a:p>
          <a:p>
            <a:r>
              <a:rPr lang="en-US" sz="2100" dirty="0">
                <a:latin typeface="Calibri" panose="020F0502020204030204" pitchFamily="34" charset="0"/>
                <a:cs typeface="Calibri" panose="020F0502020204030204" pitchFamily="34" charset="0"/>
              </a:rPr>
              <a:t>First Monthly Payment:  $176 </a:t>
            </a:r>
          </a:p>
          <a:p>
            <a:r>
              <a:rPr lang="en-US" sz="2100" dirty="0">
                <a:latin typeface="Calibri" panose="020F0502020204030204" pitchFamily="34" charset="0"/>
                <a:cs typeface="Calibri" panose="020F0502020204030204" pitchFamily="34" charset="0"/>
              </a:rPr>
              <a:t>Last Monthly Payment:  $307 </a:t>
            </a:r>
          </a:p>
          <a:p>
            <a:r>
              <a:rPr lang="en-US" sz="2100" dirty="0">
                <a:latin typeface="Calibri" panose="020F0502020204030204" pitchFamily="34" charset="0"/>
                <a:cs typeface="Calibri" panose="020F0502020204030204" pitchFamily="34" charset="0"/>
              </a:rPr>
              <a:t>Total Amount Paid:  $69,906 </a:t>
            </a:r>
          </a:p>
          <a:p>
            <a:r>
              <a:rPr lang="en-US" sz="2100" dirty="0">
                <a:latin typeface="Calibri" panose="020F0502020204030204" pitchFamily="34" charset="0"/>
                <a:cs typeface="Calibri" panose="020F0502020204030204" pitchFamily="34" charset="0"/>
              </a:rPr>
              <a:t>Public Service Loan Forgiveness:  n/a </a:t>
            </a:r>
          </a:p>
          <a:p>
            <a:r>
              <a:rPr lang="en-US" sz="2100" dirty="0">
                <a:latin typeface="Calibri" panose="020F0502020204030204" pitchFamily="34" charset="0"/>
                <a:cs typeface="Calibri" panose="020F0502020204030204" pitchFamily="34" charset="0"/>
              </a:rPr>
              <a:t>Repayment Period:  300 months </a:t>
            </a:r>
            <a:endParaRPr lang="en-US" sz="2100" dirty="0">
              <a:effectLst/>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B24DBFB7-34D4-4280-A316-2ADE013F2201}"/>
              </a:ext>
            </a:extLst>
          </p:cNvPr>
          <p:cNvSpPr/>
          <p:nvPr/>
        </p:nvSpPr>
        <p:spPr>
          <a:xfrm>
            <a:off x="4924426" y="5278756"/>
            <a:ext cx="3926558" cy="1138773"/>
          </a:xfrm>
          <a:prstGeom prst="rect">
            <a:avLst/>
          </a:prstGeom>
        </p:spPr>
        <p:txBody>
          <a:bodyPr wrap="square">
            <a:spAutoFit/>
          </a:bodyPr>
          <a:lstStyle/>
          <a:p>
            <a:r>
              <a:rPr lang="en-US" sz="17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426" y="1057855"/>
            <a:ext cx="8915400" cy="3276600"/>
          </a:xfrm>
        </p:spPr>
        <p:txBody>
          <a:bodyPr>
            <a:normAutofit/>
          </a:bodyPr>
          <a:lstStyle/>
          <a:p>
            <a:r>
              <a:rPr lang="en-US" sz="2100" b="1" dirty="0">
                <a:latin typeface="Calibri" panose="020F0502020204030204" pitchFamily="34" charset="0"/>
                <a:cs typeface="Calibri" panose="020F0502020204030204" pitchFamily="34" charset="0"/>
              </a:rPr>
              <a:t>Income-Contingent Repayment</a:t>
            </a:r>
          </a:p>
          <a:p>
            <a:pPr lvl="1">
              <a:buFont typeface="Arial" panose="020B0604020202020204" pitchFamily="34" charset="0"/>
              <a:buChar char="•"/>
            </a:pPr>
            <a:r>
              <a:rPr lang="en-US" sz="2100" dirty="0">
                <a:latin typeface="Calibri" panose="020F0502020204030204" pitchFamily="34" charset="0"/>
                <a:cs typeface="Calibri" panose="020F0502020204030204" pitchFamily="34" charset="0"/>
              </a:rPr>
              <a:t>For federal Direct Loan only.  Based on income and family size</a:t>
            </a:r>
          </a:p>
          <a:p>
            <a:pPr lvl="1">
              <a:buFont typeface="Arial" panose="020B0604020202020204" pitchFamily="34" charset="0"/>
              <a:buChar char="•"/>
            </a:pPr>
            <a:r>
              <a:rPr lang="en-US" sz="2100" dirty="0">
                <a:latin typeface="Calibri" panose="020F0502020204030204" pitchFamily="34" charset="0"/>
                <a:cs typeface="Calibri" panose="020F0502020204030204" pitchFamily="34" charset="0"/>
              </a:rPr>
              <a:t>Must reapply every year</a:t>
            </a:r>
          </a:p>
          <a:p>
            <a:pPr lvl="1">
              <a:buFont typeface="Arial" panose="020B0604020202020204" pitchFamily="34" charset="0"/>
              <a:buChar char="•"/>
            </a:pPr>
            <a:r>
              <a:rPr lang="en-US" sz="2100" dirty="0">
                <a:latin typeface="Calibri" panose="020F0502020204030204" pitchFamily="34" charset="0"/>
                <a:cs typeface="Calibri" panose="020F0502020204030204" pitchFamily="34" charset="0"/>
              </a:rPr>
              <a:t>The lesser of the following:</a:t>
            </a:r>
          </a:p>
          <a:p>
            <a:pPr lvl="2">
              <a:buFont typeface="Arial" panose="020B0604020202020204" pitchFamily="34" charset="0"/>
              <a:buChar char="•"/>
            </a:pPr>
            <a:r>
              <a:rPr lang="en-US" sz="2100" dirty="0">
                <a:latin typeface="Calibri" panose="020F0502020204030204" pitchFamily="34" charset="0"/>
                <a:cs typeface="Calibri" panose="020F0502020204030204" pitchFamily="34" charset="0"/>
              </a:rPr>
              <a:t>20 percent of discretionary income or</a:t>
            </a:r>
          </a:p>
          <a:p>
            <a:pPr lvl="2">
              <a:buFont typeface="Arial" panose="020B0604020202020204" pitchFamily="34" charset="0"/>
              <a:buChar char="•"/>
            </a:pPr>
            <a:r>
              <a:rPr lang="en-US" sz="2100" dirty="0">
                <a:latin typeface="Calibri" panose="020F0502020204030204" pitchFamily="34" charset="0"/>
                <a:cs typeface="Calibri" panose="020F0502020204030204" pitchFamily="34" charset="0"/>
              </a:rPr>
              <a:t>what borrower would pay on a repayment plan with a fixed payment over the course of 12 years, adjusted according to borrower’s income</a:t>
            </a:r>
          </a:p>
          <a:p>
            <a:r>
              <a:rPr lang="en-US" sz="2100" b="1" dirty="0">
                <a:latin typeface="Calibri" panose="020F0502020204030204" pitchFamily="34" charset="0"/>
                <a:cs typeface="Calibri" panose="020F0502020204030204" pitchFamily="34" charset="0"/>
              </a:rPr>
              <a:t>Term:  </a:t>
            </a:r>
            <a:r>
              <a:rPr lang="en-US" sz="2100" dirty="0">
                <a:latin typeface="Calibri" panose="020F0502020204030204" pitchFamily="34" charset="0"/>
                <a:cs typeface="Calibri" panose="020F0502020204030204" pitchFamily="34" charset="0"/>
              </a:rPr>
              <a:t>Up to 25 years</a:t>
            </a:r>
          </a:p>
          <a:p>
            <a:pPr marL="82296" indent="0">
              <a:buNone/>
            </a:pPr>
            <a:endParaRPr lang="en-US" dirty="0"/>
          </a:p>
        </p:txBody>
      </p:sp>
      <p:sp>
        <p:nvSpPr>
          <p:cNvPr id="2" name="Rectangle 1"/>
          <p:cNvSpPr/>
          <p:nvPr/>
        </p:nvSpPr>
        <p:spPr>
          <a:xfrm>
            <a:off x="335027" y="5880339"/>
            <a:ext cx="8518198" cy="707886"/>
          </a:xfrm>
          <a:prstGeom prst="rect">
            <a:avLst/>
          </a:prstGeom>
        </p:spPr>
        <p:txBody>
          <a:bodyPr wrap="square">
            <a:spAutoFit/>
          </a:bodyPr>
          <a:lstStyle/>
          <a:p>
            <a:r>
              <a:rPr lang="en-US" sz="20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
        <p:nvSpPr>
          <p:cNvPr id="5" name="Rectangle 4"/>
          <p:cNvSpPr/>
          <p:nvPr/>
        </p:nvSpPr>
        <p:spPr>
          <a:xfrm>
            <a:off x="1487127" y="3849014"/>
            <a:ext cx="6169745" cy="2031325"/>
          </a:xfrm>
          <a:prstGeom prst="rect">
            <a:avLst/>
          </a:prstGeom>
        </p:spPr>
        <p:txBody>
          <a:bodyPr wrap="square">
            <a:spAutoFit/>
          </a:bodyPr>
          <a:lstStyle/>
          <a:p>
            <a:r>
              <a:rPr lang="en-US" sz="2100" dirty="0">
                <a:latin typeface="Calibri" panose="020F0502020204030204" pitchFamily="34" charset="0"/>
                <a:cs typeface="Calibri" panose="020F0502020204030204" pitchFamily="34" charset="0"/>
              </a:rPr>
              <a:t>First Monthly Payment:  $288</a:t>
            </a:r>
          </a:p>
          <a:p>
            <a:r>
              <a:rPr lang="en-US" sz="2100" dirty="0">
                <a:latin typeface="Calibri" panose="020F0502020204030204" pitchFamily="34" charset="0"/>
                <a:cs typeface="Calibri" panose="020F0502020204030204" pitchFamily="34" charset="0"/>
              </a:rPr>
              <a:t>Last Monthly Payment:  $316 ($317 w/o PSLF)</a:t>
            </a:r>
          </a:p>
          <a:p>
            <a:r>
              <a:rPr lang="en-US" sz="2100" dirty="0">
                <a:latin typeface="Calibri" panose="020F0502020204030204" pitchFamily="34" charset="0"/>
                <a:cs typeface="Calibri" panose="020F0502020204030204" pitchFamily="34" charset="0"/>
              </a:rPr>
              <a:t>Total Amount Paid:   $36,473</a:t>
            </a:r>
          </a:p>
          <a:p>
            <a:r>
              <a:rPr lang="en-US" sz="2100" dirty="0">
                <a:latin typeface="Calibri" panose="020F0502020204030204" pitchFamily="34" charset="0"/>
                <a:cs typeface="Calibri" panose="020F0502020204030204" pitchFamily="34" charset="0"/>
              </a:rPr>
              <a:t>Public Service Loan Forgiveness:  $9,369</a:t>
            </a:r>
          </a:p>
          <a:p>
            <a:r>
              <a:rPr lang="en-US" sz="2100" dirty="0">
                <a:latin typeface="Calibri" panose="020F0502020204030204" pitchFamily="34" charset="0"/>
                <a:cs typeface="Calibri" panose="020F0502020204030204" pitchFamily="34" charset="0"/>
              </a:rPr>
              <a:t>Repayment Period:  120 months </a:t>
            </a:r>
          </a:p>
          <a:p>
            <a:r>
              <a:rPr lang="en-US" sz="2100" dirty="0">
                <a:latin typeface="Calibri" panose="020F0502020204030204" pitchFamily="34" charset="0"/>
                <a:cs typeface="Calibri" panose="020F0502020204030204" pitchFamily="34" charset="0"/>
              </a:rPr>
              <a:t>Without PSLF: $42,810 (151 months)</a:t>
            </a:r>
          </a:p>
        </p:txBody>
      </p:sp>
      <p:sp>
        <p:nvSpPr>
          <p:cNvPr id="8" name="Title 1"/>
          <p:cNvSpPr>
            <a:spLocks noGrp="1"/>
          </p:cNvSpPr>
          <p:nvPr>
            <p:ph type="title"/>
          </p:nvPr>
        </p:nvSpPr>
        <p:spPr>
          <a:xfrm>
            <a:off x="136426" y="144959"/>
            <a:ext cx="7762542" cy="304511"/>
          </a:xfrm>
        </p:spPr>
        <p:txBody>
          <a:bodyPr/>
          <a:lstStyle/>
          <a:p>
            <a:r>
              <a:rPr lang="en-US" sz="3200" dirty="0">
                <a:latin typeface="Calibri" panose="020F0502020204030204" pitchFamily="34" charset="0"/>
                <a:cs typeface="Calibri" panose="020F0502020204030204" pitchFamily="34" charset="0"/>
              </a:rPr>
              <a:t>Federal Loan Repayment Options</a:t>
            </a:r>
          </a:p>
        </p:txBody>
      </p:sp>
    </p:spTree>
    <p:extLst>
      <p:ext uri="{BB962C8B-B14F-4D97-AF65-F5344CB8AC3E}">
        <p14:creationId xmlns:p14="http://schemas.microsoft.com/office/powerpoint/2010/main" val="913503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99" y="954464"/>
            <a:ext cx="8991600" cy="5334000"/>
          </a:xfrm>
        </p:spPr>
        <p:txBody>
          <a:bodyPr>
            <a:normAutofit fontScale="92500" lnSpcReduction="10000"/>
          </a:bodyPr>
          <a:lstStyle/>
          <a:p>
            <a:r>
              <a:rPr lang="en-US" sz="2600" b="1" dirty="0">
                <a:latin typeface="Calibri" panose="020F0502020204030204" pitchFamily="34" charset="0"/>
                <a:cs typeface="Calibri" panose="020F0502020204030204" pitchFamily="34" charset="0"/>
              </a:rPr>
              <a:t>Income-Based Repayment </a:t>
            </a:r>
            <a:r>
              <a:rPr lang="en-US" sz="2600" dirty="0">
                <a:latin typeface="Calibri" panose="020F0502020204030204" pitchFamily="34" charset="0"/>
                <a:cs typeface="Calibri" panose="020F0502020204030204" pitchFamily="34" charset="0"/>
              </a:rPr>
              <a:t>(FFEL Loans)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Monthly payments are reduced based on demonstrating a partial financial hardship (amount of debt, income, family size taken into account)</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Generally 10 percent of discretionary income if a </a:t>
            </a:r>
            <a:r>
              <a:rPr lang="en-US" sz="2600" i="1" dirty="0">
                <a:latin typeface="Calibri" panose="020F0502020204030204" pitchFamily="34" charset="0"/>
                <a:cs typeface="Calibri" panose="020F0502020204030204" pitchFamily="34" charset="0"/>
              </a:rPr>
              <a:t>new borrower</a:t>
            </a:r>
            <a:r>
              <a:rPr lang="en-US" sz="2600" dirty="0">
                <a:latin typeface="Calibri" panose="020F0502020204030204" pitchFamily="34" charset="0"/>
                <a:cs typeface="Calibri" panose="020F0502020204030204" pitchFamily="34" charset="0"/>
              </a:rPr>
              <a:t> on or after July 1, 2014*, but never more than the 10-year Standard Repayment Plan amount</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Generally 15 percent of discretionary income if not a new borrower on or after July 1, 2014, but never more than the 10-year Standard Repayment Plan amount</a:t>
            </a:r>
          </a:p>
          <a:p>
            <a:pPr lvl="2">
              <a:buFont typeface="Arial" panose="020B0604020202020204" pitchFamily="34" charset="0"/>
              <a:buChar char="•"/>
            </a:pPr>
            <a:r>
              <a:rPr lang="en-US" sz="2600" dirty="0">
                <a:latin typeface="Calibri" panose="020F0502020204030204" pitchFamily="34" charset="0"/>
                <a:cs typeface="Calibri" panose="020F0502020204030204" pitchFamily="34" charset="0"/>
              </a:rPr>
              <a:t>(Discretionary income is defined as the amount by which adjusted gross income exceeds the poverty line)</a:t>
            </a:r>
          </a:p>
          <a:p>
            <a:pPr lvl="3">
              <a:buFont typeface="Arial" panose="020B0604020202020204" pitchFamily="34" charset="0"/>
              <a:buChar char="•"/>
            </a:pPr>
            <a:r>
              <a:rPr lang="en-US" sz="2600" dirty="0">
                <a:latin typeface="Calibri" panose="020F0502020204030204" pitchFamily="34" charset="0"/>
                <a:cs typeface="Calibri" panose="020F0502020204030204" pitchFamily="34" charset="0"/>
              </a:rPr>
              <a:t>Eligibility re-evaluated each year.  After 25 years/300 payments, remaining balance may be forgiven</a:t>
            </a:r>
          </a:p>
          <a:p>
            <a:r>
              <a:rPr lang="en-US" sz="2600" b="1" dirty="0">
                <a:latin typeface="Calibri" panose="020F0502020204030204" pitchFamily="34" charset="0"/>
                <a:cs typeface="Calibri" panose="020F0502020204030204" pitchFamily="34" charset="0"/>
              </a:rPr>
              <a:t>Term: </a:t>
            </a:r>
            <a:r>
              <a:rPr lang="en-US" sz="2600" b="0" dirty="0">
                <a:latin typeface="Calibri" panose="020F0502020204030204" pitchFamily="34" charset="0"/>
                <a:cs typeface="Calibri" panose="020F0502020204030204" pitchFamily="34" charset="0"/>
              </a:rPr>
              <a:t>20 years if you’re a new borrower on or after July 1, 2014, 25 years if you’re not a new borrower on or after July 1, 2014</a:t>
            </a:r>
          </a:p>
          <a:p>
            <a:endParaRPr lang="en-US" sz="1600" dirty="0"/>
          </a:p>
        </p:txBody>
      </p:sp>
      <p:sp>
        <p:nvSpPr>
          <p:cNvPr id="5"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extLst>
      <p:ext uri="{BB962C8B-B14F-4D97-AF65-F5344CB8AC3E}">
        <p14:creationId xmlns:p14="http://schemas.microsoft.com/office/powerpoint/2010/main" val="2235602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825" y="814113"/>
            <a:ext cx="8991600" cy="3383115"/>
          </a:xfrm>
        </p:spPr>
        <p:txBody>
          <a:bodyPr>
            <a:noAutofit/>
          </a:bodyPr>
          <a:lstStyle/>
          <a:p>
            <a:r>
              <a:rPr lang="en-US" sz="1900" b="1" dirty="0">
                <a:latin typeface="Calibri" panose="020F0502020204030204" pitchFamily="34" charset="0"/>
                <a:cs typeface="Calibri" panose="020F0502020204030204" pitchFamily="34" charset="0"/>
              </a:rPr>
              <a:t>Pay As You Earn (PAYE)</a:t>
            </a:r>
          </a:p>
          <a:p>
            <a:pPr lvl="1">
              <a:buFont typeface="Arial" panose="020B0604020202020204" pitchFamily="34" charset="0"/>
              <a:buChar char="•"/>
            </a:pPr>
            <a:r>
              <a:rPr lang="en-US" sz="1900" dirty="0">
                <a:latin typeface="Calibri" panose="020F0502020204030204" pitchFamily="34" charset="0"/>
                <a:cs typeface="Calibri" panose="020F0502020204030204" pitchFamily="34" charset="0"/>
              </a:rPr>
              <a:t>must be a </a:t>
            </a:r>
            <a:r>
              <a:rPr lang="en-US" sz="1900" i="1" dirty="0">
                <a:latin typeface="Calibri" panose="020F0502020204030204" pitchFamily="34" charset="0"/>
                <a:cs typeface="Calibri" panose="020F0502020204030204" pitchFamily="34" charset="0"/>
              </a:rPr>
              <a:t>new borrower</a:t>
            </a:r>
            <a:r>
              <a:rPr lang="en-US" sz="1900" dirty="0">
                <a:latin typeface="Calibri" panose="020F0502020204030204" pitchFamily="34" charset="0"/>
                <a:cs typeface="Calibri" panose="020F0502020204030204" pitchFamily="34" charset="0"/>
              </a:rPr>
              <a:t> (borrower had no outstanding balance on a Direct Loan or FFEL Program loan as of Oct. 1, 2007, or had no outstanding balance on a Direct Loan or FFEL Program loan when new loan received on or after Oct. 1, 2007) as of Oct. 1, 2007, and must have received a disbursement of a Direct Loan on or after Oct. 1, 2011</a:t>
            </a:r>
          </a:p>
          <a:p>
            <a:pPr lvl="1">
              <a:buFont typeface="Arial" panose="020B0604020202020204" pitchFamily="34" charset="0"/>
              <a:buChar char="•"/>
            </a:pPr>
            <a:r>
              <a:rPr lang="en-US" sz="1900" dirty="0">
                <a:latin typeface="Calibri" panose="020F0502020204030204" pitchFamily="34" charset="0"/>
                <a:cs typeface="Calibri" panose="020F0502020204030204" pitchFamily="34" charset="0"/>
              </a:rPr>
              <a:t>based on income and family size</a:t>
            </a:r>
          </a:p>
          <a:p>
            <a:pPr lvl="1">
              <a:buFont typeface="Arial" panose="020B0604020202020204" pitchFamily="34" charset="0"/>
              <a:buChar char="•"/>
            </a:pPr>
            <a:r>
              <a:rPr lang="en-US" sz="1900" dirty="0">
                <a:latin typeface="Calibri" panose="020F0502020204030204" pitchFamily="34" charset="0"/>
                <a:cs typeface="Calibri" panose="020F0502020204030204" pitchFamily="34" charset="0"/>
              </a:rPr>
              <a:t>must demonstrate partial financial hardship</a:t>
            </a:r>
          </a:p>
          <a:p>
            <a:pPr lvl="1">
              <a:buFont typeface="Arial" panose="020B0604020202020204" pitchFamily="34" charset="0"/>
              <a:buChar char="•"/>
            </a:pPr>
            <a:r>
              <a:rPr lang="en-US" sz="1900" dirty="0">
                <a:latin typeface="Calibri" panose="020F0502020204030204" pitchFamily="34" charset="0"/>
                <a:cs typeface="Calibri" panose="020F0502020204030204" pitchFamily="34" charset="0"/>
              </a:rPr>
              <a:t>adjusted each year, based on changes to annual income and family size  </a:t>
            </a:r>
          </a:p>
          <a:p>
            <a:pPr lvl="1">
              <a:buFont typeface="Arial" panose="020B0604020202020204" pitchFamily="34" charset="0"/>
              <a:buChar char="•"/>
            </a:pPr>
            <a:r>
              <a:rPr lang="en-US" sz="1900" dirty="0">
                <a:latin typeface="Calibri" panose="020F0502020204030204" pitchFamily="34" charset="0"/>
                <a:cs typeface="Calibri" panose="020F0502020204030204" pitchFamily="34" charset="0"/>
              </a:rPr>
              <a:t>Generally 10 percent of discretionary income, but never more than the 10-year Standard Repayment Plan amount</a:t>
            </a:r>
          </a:p>
          <a:p>
            <a:r>
              <a:rPr lang="en-US" sz="1900" b="1" dirty="0">
                <a:latin typeface="Calibri" panose="020F0502020204030204" pitchFamily="34" charset="0"/>
                <a:cs typeface="Calibri" panose="020F0502020204030204" pitchFamily="34" charset="0"/>
              </a:rPr>
              <a:t>Term: </a:t>
            </a:r>
            <a:r>
              <a:rPr lang="en-US" sz="1900" dirty="0">
                <a:latin typeface="Calibri" panose="020F0502020204030204" pitchFamily="34" charset="0"/>
                <a:cs typeface="Calibri" panose="020F0502020204030204" pitchFamily="34" charset="0"/>
              </a:rPr>
              <a:t>Up to 20 years</a:t>
            </a:r>
          </a:p>
        </p:txBody>
      </p:sp>
      <p:sp>
        <p:nvSpPr>
          <p:cNvPr id="4" name="Rectangle 3"/>
          <p:cNvSpPr/>
          <p:nvPr/>
        </p:nvSpPr>
        <p:spPr>
          <a:xfrm>
            <a:off x="2340694" y="4104895"/>
            <a:ext cx="5182386" cy="1846659"/>
          </a:xfrm>
          <a:prstGeom prst="rect">
            <a:avLst/>
          </a:prstGeom>
        </p:spPr>
        <p:txBody>
          <a:bodyPr wrap="square">
            <a:spAutoFit/>
          </a:bodyPr>
          <a:lstStyle/>
          <a:p>
            <a:r>
              <a:rPr lang="en-US" sz="1900" dirty="0">
                <a:latin typeface="Calibri" panose="020F0502020204030204" pitchFamily="34" charset="0"/>
                <a:cs typeface="Calibri" panose="020F0502020204030204" pitchFamily="34" charset="0"/>
              </a:rPr>
              <a:t>First Monthly Payment:  $257 </a:t>
            </a:r>
          </a:p>
          <a:p>
            <a:r>
              <a:rPr lang="en-US" sz="1900" dirty="0">
                <a:latin typeface="Calibri" panose="020F0502020204030204" pitchFamily="34" charset="0"/>
                <a:cs typeface="Calibri" panose="020F0502020204030204" pitchFamily="34" charset="0"/>
              </a:rPr>
              <a:t>Last Monthly Payment:  $357</a:t>
            </a:r>
          </a:p>
          <a:p>
            <a:r>
              <a:rPr lang="en-US" sz="1900" dirty="0">
                <a:latin typeface="Calibri" panose="020F0502020204030204" pitchFamily="34" charset="0"/>
                <a:cs typeface="Calibri" panose="020F0502020204030204" pitchFamily="34" charset="0"/>
              </a:rPr>
              <a:t>Total Amount Paid:  $38,906 </a:t>
            </a:r>
          </a:p>
          <a:p>
            <a:r>
              <a:rPr lang="en-US" sz="1900" dirty="0">
                <a:latin typeface="Calibri" panose="020F0502020204030204" pitchFamily="34" charset="0"/>
                <a:cs typeface="Calibri" panose="020F0502020204030204" pitchFamily="34" charset="0"/>
              </a:rPr>
              <a:t>Public Service Loan Forgiveness: $6,733 </a:t>
            </a:r>
          </a:p>
          <a:p>
            <a:r>
              <a:rPr lang="en-US" sz="1900" dirty="0">
                <a:latin typeface="Calibri" panose="020F0502020204030204" pitchFamily="34" charset="0"/>
                <a:cs typeface="Calibri" panose="020F0502020204030204" pitchFamily="34" charset="0"/>
              </a:rPr>
              <a:t>Repayment Period:  120 months </a:t>
            </a:r>
          </a:p>
          <a:p>
            <a:r>
              <a:rPr lang="en-US" sz="1900" dirty="0">
                <a:latin typeface="Calibri" panose="020F0502020204030204" pitchFamily="34" charset="0"/>
                <a:cs typeface="Calibri" panose="020F0502020204030204" pitchFamily="34" charset="0"/>
              </a:rPr>
              <a:t>With no PSLF: $45,523 (139 months)</a:t>
            </a:r>
            <a:endParaRPr lang="en-US" sz="1900" dirty="0">
              <a:effectLst/>
              <a:latin typeface="Calibri" panose="020F0502020204030204" pitchFamily="34" charset="0"/>
              <a:cs typeface="Calibri" panose="020F0502020204030204" pitchFamily="34" charset="0"/>
            </a:endParaRPr>
          </a:p>
        </p:txBody>
      </p:sp>
      <p:sp>
        <p:nvSpPr>
          <p:cNvPr id="5" name="Rectangle 4"/>
          <p:cNvSpPr/>
          <p:nvPr/>
        </p:nvSpPr>
        <p:spPr>
          <a:xfrm>
            <a:off x="307942" y="5951554"/>
            <a:ext cx="8915400" cy="692497"/>
          </a:xfrm>
          <a:prstGeom prst="rect">
            <a:avLst/>
          </a:prstGeom>
        </p:spPr>
        <p:txBody>
          <a:bodyPr wrap="square">
            <a:spAutoFit/>
          </a:bodyPr>
          <a:lstStyle/>
          <a:p>
            <a:r>
              <a:rPr lang="en-US" sz="19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
        <p:nvSpPr>
          <p:cNvPr id="7"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256" y="985789"/>
            <a:ext cx="8857488" cy="5029200"/>
          </a:xfrm>
        </p:spPr>
        <p:txBody>
          <a:bodyPr>
            <a:normAutofit/>
          </a:bodyPr>
          <a:lstStyle/>
          <a:p>
            <a:r>
              <a:rPr lang="en-US" sz="2600" b="1" dirty="0">
                <a:latin typeface="Calibri" panose="020F0502020204030204" pitchFamily="34" charset="0"/>
                <a:cs typeface="Calibri" panose="020F0502020204030204" pitchFamily="34" charset="0"/>
              </a:rPr>
              <a:t>Revised Pay As You Earn (REPAYE)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Applies to Direct Student Loans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Generally 10 percent of discretionary income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Not required to have partial financial hardship</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Use both spouses’ incomes and loan debts unless the borrower is separated from their spouse or unable to reasonably access their spouse’s income information	</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Payments are calculated using the following formula: </a:t>
            </a:r>
          </a:p>
          <a:p>
            <a:pPr marL="801688" lvl="1"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 ((Adjusted Gross Income – 150% poverty guideline) X 10%) / 12 </a:t>
            </a:r>
          </a:p>
          <a:p>
            <a:pPr lvl="2">
              <a:buFont typeface="Arial" panose="020B0604020202020204" pitchFamily="34" charset="0"/>
              <a:buChar char="•"/>
            </a:pPr>
            <a:r>
              <a:rPr lang="en-US" sz="2600" dirty="0">
                <a:latin typeface="Calibri" panose="020F0502020204030204" pitchFamily="34" charset="0"/>
                <a:cs typeface="Calibri" panose="020F0502020204030204" pitchFamily="34" charset="0"/>
              </a:rPr>
              <a:t>Note: This can result in a $0 monthly payment 	</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Annual recalculation is required</a:t>
            </a:r>
          </a:p>
          <a:p>
            <a:endParaRPr lang="en-US" sz="1600" dirty="0"/>
          </a:p>
        </p:txBody>
      </p:sp>
      <p:sp>
        <p:nvSpPr>
          <p:cNvPr id="5"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extLst>
      <p:ext uri="{BB962C8B-B14F-4D97-AF65-F5344CB8AC3E}">
        <p14:creationId xmlns:p14="http://schemas.microsoft.com/office/powerpoint/2010/main" val="549400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839200" cy="5943600"/>
          </a:xfrm>
        </p:spPr>
        <p:txBody>
          <a:bodyPr>
            <a:normAutofit/>
          </a:bodyPr>
          <a:lstStyle/>
          <a:p>
            <a:r>
              <a:rPr lang="en-US" sz="2000" b="1" dirty="0">
                <a:latin typeface="Calibri" panose="020F0502020204030204" pitchFamily="34" charset="0"/>
                <a:cs typeface="Calibri" panose="020F0502020204030204" pitchFamily="34" charset="0"/>
              </a:rPr>
              <a:t>More REPAYE</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If the borrower does not recertify their income and family size, they’re placed in the REPAYE Alternative Repayment plan</a:t>
            </a:r>
          </a:p>
          <a:p>
            <a:pPr lvl="2">
              <a:buFont typeface="Arial" panose="020B0604020202020204" pitchFamily="34" charset="0"/>
              <a:buChar char="•"/>
            </a:pPr>
            <a:r>
              <a:rPr lang="en-US" sz="2000" dirty="0">
                <a:latin typeface="Calibri" panose="020F0502020204030204" pitchFamily="34" charset="0"/>
                <a:cs typeface="Calibri" panose="020F0502020204030204" pitchFamily="34" charset="0"/>
              </a:rPr>
              <a:t>OR</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If exiting REPAYE, the borrower may switch to any plan for which they are otherwise eligible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If the loan negatively amortizes (i.e., payments don’t cover accrued interest), the </a:t>
            </a:r>
            <a:r>
              <a:rPr lang="en-US" sz="2000" dirty="0" err="1">
                <a:latin typeface="Calibri" panose="020F0502020204030204" pitchFamily="34" charset="0"/>
                <a:cs typeface="Calibri" panose="020F0502020204030204" pitchFamily="34" charset="0"/>
              </a:rPr>
              <a:t>Dept</a:t>
            </a:r>
            <a:r>
              <a:rPr lang="en-US" sz="2000" dirty="0">
                <a:latin typeface="Calibri" panose="020F0502020204030204" pitchFamily="34" charset="0"/>
                <a:cs typeface="Calibri" panose="020F0502020204030204" pitchFamily="34" charset="0"/>
              </a:rPr>
              <a:t> of Ed subsidizes the interest not covered by payments for a total of 3 years on subsidized loans or 50% of the difference between the monthly payment amount and remaining accrued interest for unsubsidized loans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Forgiveness after 20 or 25 years of making qualifying payments, if a balance remains 	</a:t>
            </a:r>
          </a:p>
          <a:p>
            <a:r>
              <a:rPr lang="en-US" sz="2000" b="1" dirty="0">
                <a:latin typeface="Calibri" panose="020F0502020204030204" pitchFamily="34" charset="0"/>
                <a:cs typeface="Calibri" panose="020F0502020204030204" pitchFamily="34" charset="0"/>
              </a:rPr>
              <a:t>Term:  </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20 years if all loans being repaid under the plan were received for undergraduate study</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25 years if any loans being repaid under the plan were received for graduate or professional study</a:t>
            </a:r>
          </a:p>
          <a:p>
            <a:endParaRPr lang="en-US" dirty="0"/>
          </a:p>
        </p:txBody>
      </p:sp>
      <p:sp>
        <p:nvSpPr>
          <p:cNvPr id="5"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extLst>
      <p:ext uri="{BB962C8B-B14F-4D97-AF65-F5344CB8AC3E}">
        <p14:creationId xmlns:p14="http://schemas.microsoft.com/office/powerpoint/2010/main" val="2111616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461" y="990600"/>
            <a:ext cx="8400288" cy="762000"/>
          </a:xfrm>
        </p:spPr>
        <p:txBody>
          <a:bodyPr/>
          <a:lstStyle/>
          <a:p>
            <a:r>
              <a:rPr lang="en-US" sz="2600" b="1" dirty="0">
                <a:latin typeface="Calibri" panose="020F0502020204030204" pitchFamily="34" charset="0"/>
                <a:cs typeface="Calibri" panose="020F0502020204030204" pitchFamily="34" charset="0"/>
              </a:rPr>
              <a:t>REPAYE</a:t>
            </a:r>
          </a:p>
          <a:p>
            <a:endParaRPr lang="en-US" sz="1600" b="1" dirty="0"/>
          </a:p>
          <a:p>
            <a:endParaRPr lang="en-US" sz="1600" b="1" dirty="0"/>
          </a:p>
        </p:txBody>
      </p:sp>
      <p:sp>
        <p:nvSpPr>
          <p:cNvPr id="4" name="Rectangle 3"/>
          <p:cNvSpPr/>
          <p:nvPr/>
        </p:nvSpPr>
        <p:spPr>
          <a:xfrm>
            <a:off x="1902862" y="2446002"/>
            <a:ext cx="5605679" cy="2123658"/>
          </a:xfrm>
          <a:prstGeom prst="rect">
            <a:avLst/>
          </a:prstGeom>
        </p:spPr>
        <p:txBody>
          <a:bodyPr wrap="square">
            <a:spAutoFit/>
          </a:bodyPr>
          <a:lstStyle/>
          <a:p>
            <a:r>
              <a:rPr lang="en-US" sz="2200" dirty="0">
                <a:latin typeface="Calibri" panose="020F0502020204030204" pitchFamily="34" charset="0"/>
                <a:cs typeface="Calibri" panose="020F0502020204030204" pitchFamily="34" charset="0"/>
              </a:rPr>
              <a:t>First Monthly Payment:  $257 </a:t>
            </a:r>
          </a:p>
          <a:p>
            <a:r>
              <a:rPr lang="en-US" sz="2200" dirty="0">
                <a:latin typeface="Calibri" panose="020F0502020204030204" pitchFamily="34" charset="0"/>
                <a:cs typeface="Calibri" panose="020F0502020204030204" pitchFamily="34" charset="0"/>
              </a:rPr>
              <a:t>Last Monthly Payment:  $477  ($488 w/o PSLF)</a:t>
            </a:r>
          </a:p>
          <a:p>
            <a:r>
              <a:rPr lang="en-US" sz="2200" dirty="0">
                <a:latin typeface="Calibri" panose="020F0502020204030204" pitchFamily="34" charset="0"/>
                <a:cs typeface="Calibri" panose="020F0502020204030204" pitchFamily="34" charset="0"/>
              </a:rPr>
              <a:t>Total Amount Paid:  $42,746 </a:t>
            </a:r>
          </a:p>
          <a:p>
            <a:r>
              <a:rPr lang="en-US" sz="2200" dirty="0">
                <a:latin typeface="Calibri" panose="020F0502020204030204" pitchFamily="34" charset="0"/>
                <a:cs typeface="Calibri" panose="020F0502020204030204" pitchFamily="34" charset="0"/>
              </a:rPr>
              <a:t>Public Service Loan Forgiveness:  $2,126 </a:t>
            </a:r>
          </a:p>
          <a:p>
            <a:r>
              <a:rPr lang="en-US" sz="2200" dirty="0">
                <a:latin typeface="Calibri" panose="020F0502020204030204" pitchFamily="34" charset="0"/>
                <a:cs typeface="Calibri" panose="020F0502020204030204" pitchFamily="34" charset="0"/>
              </a:rPr>
              <a:t>Repayment Period:  120 months </a:t>
            </a:r>
          </a:p>
          <a:p>
            <a:r>
              <a:rPr lang="en-US" sz="2200" dirty="0">
                <a:latin typeface="Calibri" panose="020F0502020204030204" pitchFamily="34" charset="0"/>
                <a:cs typeface="Calibri" panose="020F0502020204030204" pitchFamily="34" charset="0"/>
              </a:rPr>
              <a:t>Without PSLP: $45,480</a:t>
            </a:r>
            <a:endParaRPr lang="en-US" sz="2200" dirty="0">
              <a:effectLst/>
              <a:latin typeface="Calibri" panose="020F0502020204030204" pitchFamily="34" charset="0"/>
              <a:cs typeface="Calibri" panose="020F0502020204030204" pitchFamily="34" charset="0"/>
            </a:endParaRPr>
          </a:p>
        </p:txBody>
      </p:sp>
      <p:sp>
        <p:nvSpPr>
          <p:cNvPr id="5" name="Rectangle 4"/>
          <p:cNvSpPr/>
          <p:nvPr/>
        </p:nvSpPr>
        <p:spPr>
          <a:xfrm>
            <a:off x="660661" y="5906944"/>
            <a:ext cx="7943088" cy="615553"/>
          </a:xfrm>
          <a:prstGeom prst="rect">
            <a:avLst/>
          </a:prstGeom>
        </p:spPr>
        <p:txBody>
          <a:bodyPr wrap="square">
            <a:spAutoFit/>
          </a:bodyPr>
          <a:lstStyle/>
          <a:p>
            <a:r>
              <a:rPr lang="en-US" sz="1700" dirty="0">
                <a:latin typeface="Calibri" panose="020F0502020204030204" pitchFamily="34" charset="0"/>
                <a:cs typeface="Calibri" panose="020F0502020204030204" pitchFamily="34" charset="0"/>
              </a:rPr>
              <a:t>EXAMPLE assumes $31,000 Unsubsidized Stafford with 6.8% interest, 10-year amortization repayment plan, MD single tax filer, $50,000 annual income </a:t>
            </a:r>
          </a:p>
        </p:txBody>
      </p:sp>
      <p:sp>
        <p:nvSpPr>
          <p:cNvPr id="7"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extLst>
      <p:ext uri="{BB962C8B-B14F-4D97-AF65-F5344CB8AC3E}">
        <p14:creationId xmlns:p14="http://schemas.microsoft.com/office/powerpoint/2010/main" val="46496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279" y="271061"/>
            <a:ext cx="7762542" cy="304511"/>
          </a:xfrm>
        </p:spPr>
        <p:txBody>
          <a:bodyPr/>
          <a:lstStyle/>
          <a:p>
            <a:r>
              <a:rPr lang="en-US" sz="3200" dirty="0">
                <a:latin typeface="Calibri" panose="020F0502020204030204" pitchFamily="34" charset="0"/>
                <a:cs typeface="Calibri" panose="020F0502020204030204" pitchFamily="34" charset="0"/>
              </a:rPr>
              <a:t>Know Your Loans</a:t>
            </a:r>
          </a:p>
        </p:txBody>
      </p:sp>
      <p:sp>
        <p:nvSpPr>
          <p:cNvPr id="3" name="Content Placeholder 2"/>
          <p:cNvSpPr>
            <a:spLocks noGrp="1"/>
          </p:cNvSpPr>
          <p:nvPr>
            <p:ph idx="1"/>
          </p:nvPr>
        </p:nvSpPr>
        <p:spPr>
          <a:xfrm>
            <a:off x="155279" y="1028700"/>
            <a:ext cx="8900957" cy="4800600"/>
          </a:xfrm>
        </p:spPr>
        <p:txBody>
          <a:bodyPr/>
          <a:lstStyle/>
          <a:p>
            <a:r>
              <a:rPr lang="en-US" sz="2400" b="1" dirty="0">
                <a:latin typeface="Calibri" panose="020F0502020204030204" pitchFamily="34" charset="0"/>
                <a:cs typeface="Calibri" panose="020F0502020204030204" pitchFamily="34" charset="0"/>
              </a:rPr>
              <a:t>Know the type(s) of loan (Stafford DL/FFEL, PLUS, Private) you have borrowed</a:t>
            </a:r>
          </a:p>
          <a:p>
            <a:r>
              <a:rPr lang="en-US" sz="2400" b="1" dirty="0">
                <a:latin typeface="Calibri" panose="020F0502020204030204" pitchFamily="34" charset="0"/>
                <a:cs typeface="Calibri" panose="020F0502020204030204" pitchFamily="34" charset="0"/>
              </a:rPr>
              <a:t>Know your lender(s) and servicer(s) </a:t>
            </a:r>
          </a:p>
          <a:p>
            <a:r>
              <a:rPr lang="en-US" sz="2400" b="1" dirty="0">
                <a:latin typeface="Calibri" panose="020F0502020204030204" pitchFamily="34" charset="0"/>
                <a:cs typeface="Calibri" panose="020F0502020204030204" pitchFamily="34" charset="0"/>
              </a:rPr>
              <a:t>Know how much you owe</a:t>
            </a:r>
          </a:p>
          <a:p>
            <a:r>
              <a:rPr lang="en-US" sz="2400" b="1" dirty="0">
                <a:latin typeface="Calibri" panose="020F0502020204030204" pitchFamily="34" charset="0"/>
                <a:cs typeface="Calibri" panose="020F0502020204030204" pitchFamily="34" charset="0"/>
              </a:rPr>
              <a:t>Know your rights and responsibilities</a:t>
            </a:r>
          </a:p>
          <a:p>
            <a:r>
              <a:rPr lang="en-US" sz="2400" b="1" dirty="0">
                <a:latin typeface="Calibri" panose="020F0502020204030204" pitchFamily="34" charset="0"/>
                <a:cs typeface="Calibri" panose="020F0502020204030204" pitchFamily="34" charset="0"/>
              </a:rPr>
              <a:t>Know your repayment</a:t>
            </a:r>
          </a:p>
          <a:p>
            <a:r>
              <a:rPr lang="en-US" sz="2400" b="1" dirty="0">
                <a:latin typeface="Calibri" panose="020F0502020204030204" pitchFamily="34" charset="0"/>
                <a:cs typeface="Calibri" panose="020F0502020204030204" pitchFamily="34" charset="0"/>
              </a:rPr>
              <a:t>Know your options</a:t>
            </a:r>
          </a:p>
          <a:p>
            <a:pPr>
              <a:buNone/>
            </a:pPr>
            <a:endParaRPr lang="en-US" sz="1600" dirty="0"/>
          </a:p>
          <a:p>
            <a:pPr>
              <a:buNone/>
            </a:pPr>
            <a:endParaRPr lang="en-US" sz="1600" dirty="0"/>
          </a:p>
          <a:p>
            <a:endParaRPr lang="en-US" sz="1600" dirty="0"/>
          </a:p>
          <a:p>
            <a:endParaRPr 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99" y="1004348"/>
            <a:ext cx="8716369" cy="5105400"/>
          </a:xfrm>
        </p:spPr>
        <p:txBody>
          <a:bodyPr>
            <a:normAutofit/>
          </a:bodyPr>
          <a:lstStyle/>
          <a:p>
            <a:r>
              <a:rPr lang="en-US" sz="2600" dirty="0">
                <a:latin typeface="Calibri" panose="020F0502020204030204" pitchFamily="34" charset="0"/>
                <a:cs typeface="Calibri" panose="020F0502020204030204" pitchFamily="34" charset="0"/>
              </a:rPr>
              <a:t>Make sure you know who is the assigned servicer for your federal loans by logging into your account at </a:t>
            </a:r>
            <a:r>
              <a:rPr lang="en-US" sz="2600" dirty="0">
                <a:latin typeface="Calibri" panose="020F0502020204030204" pitchFamily="34" charset="0"/>
                <a:cs typeface="Calibri" panose="020F0502020204030204" pitchFamily="34" charset="0"/>
                <a:hlinkClick r:id="rId3"/>
              </a:rPr>
              <a:t>https://studentaid.gov</a:t>
            </a:r>
            <a:r>
              <a:rPr lang="en-US" sz="2600" dirty="0">
                <a:latin typeface="Calibri" panose="020F0502020204030204" pitchFamily="34" charset="0"/>
                <a:cs typeface="Calibri" panose="020F0502020204030204" pitchFamily="34" charset="0"/>
              </a:rPr>
              <a:t> </a:t>
            </a:r>
          </a:p>
          <a:p>
            <a:r>
              <a:rPr lang="en-US" sz="2600" dirty="0">
                <a:latin typeface="Calibri" panose="020F0502020204030204" pitchFamily="34" charset="0"/>
                <a:cs typeface="Calibri" panose="020F0502020204030204" pitchFamily="34" charset="0"/>
              </a:rPr>
              <a:t>Review information on </a:t>
            </a:r>
            <a:r>
              <a:rPr lang="en-US" sz="2600" dirty="0">
                <a:latin typeface="Calibri" panose="020F0502020204030204" pitchFamily="34" charset="0"/>
                <a:cs typeface="Calibri" panose="020F0502020204030204" pitchFamily="34" charset="0"/>
                <a:hlinkClick r:id="rId3"/>
              </a:rPr>
              <a:t>https://studentaid.gov</a:t>
            </a:r>
            <a:r>
              <a:rPr lang="en-US" sz="2600" dirty="0">
                <a:latin typeface="Calibri" panose="020F0502020204030204" pitchFamily="34" charset="0"/>
                <a:cs typeface="Calibri" panose="020F0502020204030204" pitchFamily="34" charset="0"/>
              </a:rPr>
              <a:t> under “How Do I Manage My Loans?” for how to make payments, repayment plans, deferment/forbearance, forgiveness, etc.</a:t>
            </a:r>
          </a:p>
          <a:p>
            <a:r>
              <a:rPr lang="en-US" sz="2600" dirty="0">
                <a:latin typeface="Calibri" panose="020F0502020204030204" pitchFamily="34" charset="0"/>
                <a:cs typeface="Calibri" panose="020F0502020204030204" pitchFamily="34" charset="0"/>
              </a:rPr>
              <a:t>Use the “Repayment Estimator” to find the best federal loan payment plan for you</a:t>
            </a:r>
          </a:p>
        </p:txBody>
      </p:sp>
      <p:sp>
        <p:nvSpPr>
          <p:cNvPr id="5"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extLst>
      <p:ext uri="{BB962C8B-B14F-4D97-AF65-F5344CB8AC3E}">
        <p14:creationId xmlns:p14="http://schemas.microsoft.com/office/powerpoint/2010/main" val="1280165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99" y="983530"/>
            <a:ext cx="8677636" cy="6096000"/>
          </a:xfrm>
        </p:spPr>
        <p:txBody>
          <a:bodyPr>
            <a:normAutofit/>
          </a:bodyPr>
          <a:lstStyle/>
          <a:p>
            <a:r>
              <a:rPr lang="en-US" sz="2300" dirty="0">
                <a:latin typeface="Calibri" panose="020F0502020204030204" pitchFamily="34" charset="0"/>
                <a:cs typeface="Calibri" panose="020F0502020204030204" pitchFamily="34" charset="0"/>
              </a:rPr>
              <a:t>Choose what works best for </a:t>
            </a:r>
            <a:r>
              <a:rPr lang="en-US" sz="2300" u="sng" dirty="0">
                <a:latin typeface="Calibri" panose="020F0502020204030204" pitchFamily="34" charset="0"/>
                <a:cs typeface="Calibri" panose="020F0502020204030204" pitchFamily="34" charset="0"/>
              </a:rPr>
              <a:t>you</a:t>
            </a:r>
            <a:r>
              <a:rPr lang="en-US" sz="2300" dirty="0">
                <a:latin typeface="Calibri" panose="020F0502020204030204" pitchFamily="34" charset="0"/>
                <a:cs typeface="Calibri" panose="020F0502020204030204" pitchFamily="34" charset="0"/>
              </a:rPr>
              <a:t>; talk to your lender/servicer, ask about switching plans if needed</a:t>
            </a:r>
          </a:p>
          <a:p>
            <a:r>
              <a:rPr lang="en-US" sz="2300" dirty="0">
                <a:latin typeface="Calibri" panose="020F0502020204030204" pitchFamily="34" charset="0"/>
                <a:cs typeface="Calibri" panose="020F0502020204030204" pitchFamily="34" charset="0"/>
              </a:rPr>
              <a:t>Use a calculator to “run the numbers”, such as on </a:t>
            </a:r>
            <a:r>
              <a:rPr lang="en-US" sz="2300" dirty="0">
                <a:latin typeface="Calibri" panose="020F0502020204030204" pitchFamily="34" charset="0"/>
                <a:cs typeface="Calibri" panose="020F0502020204030204" pitchFamily="34" charset="0"/>
                <a:hlinkClick r:id="rId3"/>
              </a:rPr>
              <a:t>https://studentaid.gov/loan-simulator/</a:t>
            </a:r>
            <a:r>
              <a:rPr lang="en-US" sz="2300" dirty="0">
                <a:latin typeface="Calibri" panose="020F0502020204030204" pitchFamily="34" charset="0"/>
                <a:cs typeface="Calibri" panose="020F0502020204030204" pitchFamily="34" charset="0"/>
              </a:rPr>
              <a:t> (you must log into the federal calculator site)</a:t>
            </a:r>
            <a:endParaRPr lang="en-US" sz="2300" u="sng" dirty="0">
              <a:latin typeface="Calibri" panose="020F0502020204030204" pitchFamily="34" charset="0"/>
              <a:cs typeface="Calibri" panose="020F0502020204030204" pitchFamily="34" charset="0"/>
            </a:endParaRPr>
          </a:p>
          <a:p>
            <a:r>
              <a:rPr lang="en-US" sz="2300" dirty="0">
                <a:latin typeface="Calibri" panose="020F0502020204030204" pitchFamily="34" charset="0"/>
                <a:cs typeface="Calibri" panose="020F0502020204030204" pitchFamily="34" charset="0"/>
              </a:rPr>
              <a:t>Remember that the longer you take to repay your loans, you will pay more in interest; paying loans off more quickly saves you money!</a:t>
            </a:r>
          </a:p>
          <a:p>
            <a:r>
              <a:rPr lang="en-US" sz="2300" dirty="0">
                <a:latin typeface="Calibri" panose="020F0502020204030204" pitchFamily="34" charset="0"/>
                <a:cs typeface="Calibri" panose="020F0502020204030204" pitchFamily="34" charset="0"/>
              </a:rPr>
              <a:t>You may prepay (repay before 10 years, or make larger payments) without penalty on federal loans.  Most private loans also permit penalty-free prepayment, but </a:t>
            </a:r>
            <a:r>
              <a:rPr lang="en-US" sz="2300" i="1" u="sng" dirty="0">
                <a:latin typeface="Calibri" panose="020F0502020204030204" pitchFamily="34" charset="0"/>
                <a:cs typeface="Calibri" panose="020F0502020204030204" pitchFamily="34" charset="0"/>
              </a:rPr>
              <a:t>always</a:t>
            </a:r>
            <a:r>
              <a:rPr lang="en-US" sz="2300" dirty="0">
                <a:latin typeface="Calibri" panose="020F0502020204030204" pitchFamily="34" charset="0"/>
                <a:cs typeface="Calibri" panose="020F0502020204030204" pitchFamily="34" charset="0"/>
              </a:rPr>
              <a:t> check your promissory note or check with the servicer for details</a:t>
            </a:r>
          </a:p>
          <a:p>
            <a:r>
              <a:rPr lang="en-US" sz="2300" dirty="0">
                <a:latin typeface="Calibri" panose="020F0502020204030204" pitchFamily="34" charset="0"/>
                <a:cs typeface="Calibri" panose="020F0502020204030204" pitchFamily="34" charset="0"/>
              </a:rPr>
              <a:t>Know </a:t>
            </a:r>
            <a:r>
              <a:rPr lang="en-US" sz="2300" b="1" u="sng" dirty="0">
                <a:latin typeface="Calibri" panose="020F0502020204030204" pitchFamily="34" charset="0"/>
                <a:cs typeface="Calibri" panose="020F0502020204030204" pitchFamily="34" charset="0"/>
              </a:rPr>
              <a:t>when</a:t>
            </a:r>
            <a:r>
              <a:rPr lang="en-US" sz="2300" dirty="0">
                <a:latin typeface="Calibri" panose="020F0502020204030204" pitchFamily="34" charset="0"/>
                <a:cs typeface="Calibri" panose="020F0502020204030204" pitchFamily="34" charset="0"/>
              </a:rPr>
              <a:t> each loan is due; talk to lender/servicer about changing due date to best meet your budget’s needs</a:t>
            </a:r>
          </a:p>
          <a:p>
            <a:r>
              <a:rPr lang="en-US" sz="2300" dirty="0">
                <a:latin typeface="Calibri" panose="020F0502020204030204" pitchFamily="34" charset="0"/>
                <a:cs typeface="Calibri" panose="020F0502020204030204" pitchFamily="34" charset="0"/>
              </a:rPr>
              <a:t>Create a budget you can manage and stick to it</a:t>
            </a:r>
          </a:p>
        </p:txBody>
      </p:sp>
      <p:sp>
        <p:nvSpPr>
          <p:cNvPr id="5"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Federal Loan Repayment Options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109" y="75415"/>
            <a:ext cx="8641080" cy="990600"/>
          </a:xfrm>
        </p:spPr>
        <p:txBody>
          <a:bodyPr>
            <a:normAutofit/>
          </a:bodyPr>
          <a:lstStyle/>
          <a:p>
            <a:r>
              <a:rPr lang="en-US" sz="3200" dirty="0">
                <a:latin typeface="Calibri" panose="020F0502020204030204" pitchFamily="34" charset="0"/>
                <a:cs typeface="Calibri" panose="020F0502020204030204" pitchFamily="34" charset="0"/>
              </a:rPr>
              <a:t>Public Service Loan Forgiveness</a:t>
            </a:r>
          </a:p>
        </p:txBody>
      </p:sp>
      <p:sp>
        <p:nvSpPr>
          <p:cNvPr id="3" name="Content Placeholder 2"/>
          <p:cNvSpPr>
            <a:spLocks noGrp="1"/>
          </p:cNvSpPr>
          <p:nvPr>
            <p:ph idx="1"/>
          </p:nvPr>
        </p:nvSpPr>
        <p:spPr>
          <a:xfrm>
            <a:off x="179109" y="913615"/>
            <a:ext cx="8785782" cy="5715000"/>
          </a:xfrm>
        </p:spPr>
        <p:txBody>
          <a:bodyPr>
            <a:normAutofit/>
          </a:bodyPr>
          <a:lstStyle/>
          <a:p>
            <a:r>
              <a:rPr lang="en-US" sz="2200" dirty="0">
                <a:latin typeface="Calibri" panose="020F0502020204030204" pitchFamily="34" charset="0"/>
                <a:cs typeface="Calibri" panose="020F0502020204030204" pitchFamily="34" charset="0"/>
              </a:rPr>
              <a:t>Forgives any remaining student loan debt after 10 years for people who work in qualifying public service positions </a:t>
            </a:r>
          </a:p>
          <a:p>
            <a:pPr lvl="1">
              <a:buFont typeface="Arial" panose="020B0604020202020204" pitchFamily="34" charset="0"/>
              <a:buChar char="•"/>
            </a:pPr>
            <a:r>
              <a:rPr lang="en-US" sz="2200" dirty="0">
                <a:latin typeface="Calibri" panose="020F0502020204030204" pitchFamily="34" charset="0"/>
                <a:cs typeface="Calibri" panose="020F0502020204030204" pitchFamily="34" charset="0"/>
              </a:rPr>
              <a:t>Qualifying positions may include public education, social work, public safety, public defenders, public and school librarians, military service…..and more</a:t>
            </a:r>
          </a:p>
          <a:p>
            <a:r>
              <a:rPr lang="en-US" sz="2200" dirty="0">
                <a:latin typeface="Calibri" panose="020F0502020204030204" pitchFamily="34" charset="0"/>
                <a:cs typeface="Calibri" panose="020F0502020204030204" pitchFamily="34" charset="0"/>
              </a:rPr>
              <a:t>Other public service forgiveness is available for teachers, nurses,  </a:t>
            </a:r>
            <a:r>
              <a:rPr lang="en-US" sz="2200" dirty="0" err="1">
                <a:latin typeface="Calibri" panose="020F0502020204030204" pitchFamily="34" charset="0"/>
                <a:cs typeface="Calibri" panose="020F0502020204030204" pitchFamily="34" charset="0"/>
              </a:rPr>
              <a:t>Americorps</a:t>
            </a:r>
            <a:r>
              <a:rPr lang="en-US" sz="2200" dirty="0">
                <a:latin typeface="Calibri" panose="020F0502020204030204" pitchFamily="34" charset="0"/>
                <a:cs typeface="Calibri" panose="020F0502020204030204" pitchFamily="34" charset="0"/>
              </a:rPr>
              <a:t> and Peace Corps volunteers  </a:t>
            </a:r>
          </a:p>
          <a:p>
            <a:r>
              <a:rPr lang="en-US" sz="2200" dirty="0">
                <a:latin typeface="Calibri" panose="020F0502020204030204" pitchFamily="34" charset="0"/>
                <a:cs typeface="Calibri" panose="020F0502020204030204" pitchFamily="34" charset="0"/>
              </a:rPr>
              <a:t>Check </a:t>
            </a:r>
            <a:r>
              <a:rPr lang="en-US" sz="2200" dirty="0">
                <a:latin typeface="Calibri" panose="020F0502020204030204" pitchFamily="34" charset="0"/>
                <a:cs typeface="Calibri" panose="020F0502020204030204" pitchFamily="34" charset="0"/>
                <a:hlinkClick r:id="rId3"/>
              </a:rPr>
              <a:t>https://studentaid.gov</a:t>
            </a:r>
            <a:r>
              <a:rPr lang="en-US" sz="2200" dirty="0">
                <a:latin typeface="Calibri" panose="020F0502020204030204" pitchFamily="34" charset="0"/>
                <a:cs typeface="Calibri" panose="020F0502020204030204" pitchFamily="34" charset="0"/>
              </a:rPr>
              <a:t> for more information</a:t>
            </a:r>
          </a:p>
          <a:p>
            <a:r>
              <a:rPr lang="en-US" sz="2200" dirty="0">
                <a:latin typeface="Calibri" panose="020F0502020204030204" pitchFamily="34" charset="0"/>
                <a:cs typeface="Calibri" panose="020F0502020204030204" pitchFamily="34" charset="0"/>
              </a:rPr>
              <a:t>Forgiven amount is not currently taxed; other forgiveness programs currently may carry federal (and in some cases, state) tax requirements on forgiven amount.  Consult your tax advisor with any questions</a:t>
            </a:r>
          </a:p>
          <a:p>
            <a:r>
              <a:rPr lang="en-US" sz="2200" dirty="0">
                <a:latin typeface="Calibri" panose="020F0502020204030204" pitchFamily="34" charset="0"/>
                <a:cs typeface="Calibri" panose="020F0502020204030204" pitchFamily="34" charset="0"/>
              </a:rPr>
              <a:t>Keep in mind that repaying loan more quickly will reduce the amount paid over the life of the loan and may be less costly than what you are trying to achieve if you may be trying to have loans forgiven (do the math; use the calculators)</a:t>
            </a:r>
          </a:p>
          <a:p>
            <a:endParaRPr lang="en-US"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latin typeface="Calibri" panose="020F0502020204030204" pitchFamily="34" charset="0"/>
                <a:cs typeface="Calibri" panose="020F0502020204030204" pitchFamily="34" charset="0"/>
              </a:rPr>
              <a:t>For more info on Income-Driven Repayment Plans</a:t>
            </a:r>
          </a:p>
        </p:txBody>
      </p:sp>
      <p:sp>
        <p:nvSpPr>
          <p:cNvPr id="3" name="Content Placeholder 2"/>
          <p:cNvSpPr>
            <a:spLocks noGrp="1"/>
          </p:cNvSpPr>
          <p:nvPr>
            <p:ph idx="1"/>
          </p:nvPr>
        </p:nvSpPr>
        <p:spPr/>
        <p:txBody>
          <a:bodyPr/>
          <a:lstStyle/>
          <a:p>
            <a:pPr marL="0" indent="0">
              <a:buNone/>
            </a:pPr>
            <a:r>
              <a:rPr lang="en-US" sz="2600" b="1" dirty="0">
                <a:latin typeface="Calibri" panose="020F0502020204030204" pitchFamily="34" charset="0"/>
                <a:cs typeface="Calibri" panose="020F0502020204030204" pitchFamily="34" charset="0"/>
              </a:rPr>
              <a:t>Please visit the Federal Student Aid website below for more information</a:t>
            </a:r>
            <a:endParaRPr lang="en-US" sz="2600" dirty="0">
              <a:latin typeface="Calibri" panose="020F0502020204030204" pitchFamily="34" charset="0"/>
              <a:cs typeface="Calibri" panose="020F0502020204030204" pitchFamily="34" charset="0"/>
              <a:hlinkClick r:id="rId3"/>
            </a:endParaRPr>
          </a:p>
          <a:p>
            <a:r>
              <a:rPr lang="en-US" sz="2600" dirty="0">
                <a:latin typeface="Calibri" panose="020F0502020204030204" pitchFamily="34" charset="0"/>
                <a:cs typeface="Calibri" panose="020F0502020204030204" pitchFamily="34" charset="0"/>
                <a:hlinkClick r:id="rId4"/>
              </a:rPr>
              <a:t>https://studentaid.gov/manage-loans/repayment/plans/income-driven</a:t>
            </a:r>
            <a:r>
              <a:rPr lang="en-US" sz="2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058493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611" y="94268"/>
            <a:ext cx="8552688" cy="650449"/>
          </a:xfrm>
        </p:spPr>
        <p:txBody>
          <a:bodyPr>
            <a:normAutofit/>
          </a:bodyPr>
          <a:lstStyle/>
          <a:p>
            <a:r>
              <a:rPr lang="en-US" sz="3200" dirty="0">
                <a:latin typeface="Calibri" panose="020F0502020204030204" pitchFamily="34" charset="0"/>
                <a:cs typeface="Calibri" panose="020F0502020204030204" pitchFamily="34" charset="0"/>
              </a:rPr>
              <a:t>Consolidation </a:t>
            </a:r>
          </a:p>
        </p:txBody>
      </p:sp>
      <p:sp>
        <p:nvSpPr>
          <p:cNvPr id="3" name="Content Placeholder 2"/>
          <p:cNvSpPr>
            <a:spLocks noGrp="1"/>
          </p:cNvSpPr>
          <p:nvPr>
            <p:ph idx="1"/>
          </p:nvPr>
        </p:nvSpPr>
        <p:spPr>
          <a:xfrm>
            <a:off x="173611" y="992957"/>
            <a:ext cx="8991600" cy="5638800"/>
          </a:xfrm>
        </p:spPr>
        <p:txBody>
          <a:bodyPr>
            <a:normAutofit/>
          </a:bodyPr>
          <a:lstStyle/>
          <a:p>
            <a:r>
              <a:rPr lang="en-US" sz="2600" dirty="0">
                <a:latin typeface="Calibri" panose="020F0502020204030204" pitchFamily="34" charset="0"/>
                <a:cs typeface="Calibri" panose="020F0502020204030204" pitchFamily="34" charset="0"/>
              </a:rPr>
              <a:t>Combines some/all federal loans into one loan for easier payment (i.e., Direct and former FFEL loans)</a:t>
            </a:r>
          </a:p>
          <a:p>
            <a:r>
              <a:rPr lang="en-US" sz="2600" dirty="0">
                <a:latin typeface="Calibri" panose="020F0502020204030204" pitchFamily="34" charset="0"/>
                <a:cs typeface="Calibri" panose="020F0502020204030204" pitchFamily="34" charset="0"/>
              </a:rPr>
              <a:t>May reduce amount of monthly payments by increasing length of time for repayment</a:t>
            </a:r>
          </a:p>
          <a:p>
            <a:r>
              <a:rPr lang="en-US" sz="2600" dirty="0">
                <a:latin typeface="Calibri" panose="020F0502020204030204" pitchFamily="34" charset="0"/>
                <a:cs typeface="Calibri" panose="020F0502020204030204" pitchFamily="34" charset="0"/>
              </a:rPr>
              <a:t>Consider the pros and cons before consolidating (especially if you may lose some benefits such as forgiveness)</a:t>
            </a:r>
          </a:p>
          <a:p>
            <a:r>
              <a:rPr lang="en-US" sz="2600" b="1" u="sng" dirty="0">
                <a:latin typeface="Calibri" panose="020F0502020204030204" pitchFamily="34" charset="0"/>
                <a:cs typeface="Calibri" panose="020F0502020204030204" pitchFamily="34" charset="0"/>
              </a:rPr>
              <a:t>Remember</a:t>
            </a:r>
            <a:r>
              <a:rPr lang="en-US" sz="2600" dirty="0">
                <a:latin typeface="Calibri" panose="020F0502020204030204" pitchFamily="34" charset="0"/>
                <a:cs typeface="Calibri" panose="020F0502020204030204" pitchFamily="34" charset="0"/>
              </a:rPr>
              <a:t> - the longer the repayment period, the greater the amount of interest paid over that time</a:t>
            </a:r>
          </a:p>
          <a:p>
            <a:endParaRPr lang="en-US"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6901" y="105266"/>
            <a:ext cx="8001000" cy="584775"/>
          </a:xfrm>
          <a:prstGeom prst="rect">
            <a:avLst/>
          </a:prstGeom>
          <a:noFill/>
        </p:spPr>
        <p:txBody>
          <a:bodyPr wrap="square" rtlCol="0">
            <a:spAutoFit/>
          </a:bodyPr>
          <a:lstStyle/>
          <a:p>
            <a:r>
              <a:rPr lang="en-US" sz="3200" b="1" dirty="0">
                <a:solidFill>
                  <a:schemeClr val="tx2"/>
                </a:solidFill>
                <a:latin typeface="Calibri" panose="020F0502020204030204" pitchFamily="34" charset="0"/>
                <a:cs typeface="Calibri" panose="020F0502020204030204" pitchFamily="34" charset="0"/>
              </a:rPr>
              <a:t>Consolidation vs. Standard Repayment</a:t>
            </a:r>
          </a:p>
        </p:txBody>
      </p:sp>
      <p:graphicFrame>
        <p:nvGraphicFramePr>
          <p:cNvPr id="3" name="Table 2"/>
          <p:cNvGraphicFramePr>
            <a:graphicFrameLocks noGrp="1"/>
          </p:cNvGraphicFramePr>
          <p:nvPr>
            <p:extLst>
              <p:ext uri="{D42A27DB-BD31-4B8C-83A1-F6EECF244321}">
                <p14:modId xmlns:p14="http://schemas.microsoft.com/office/powerpoint/2010/main" val="3875378453"/>
              </p:ext>
            </p:extLst>
          </p:nvPr>
        </p:nvGraphicFramePr>
        <p:xfrm>
          <a:off x="647700" y="2983268"/>
          <a:ext cx="7848600" cy="2071267"/>
        </p:xfrm>
        <a:graphic>
          <a:graphicData uri="http://schemas.openxmlformats.org/drawingml/2006/table">
            <a:tbl>
              <a:tblPr>
                <a:tableStyleId>{5C22544A-7EE6-4342-B048-85BDC9FD1C3A}</a:tableStyleId>
              </a:tblPr>
              <a:tblGrid>
                <a:gridCol w="1569720">
                  <a:extLst>
                    <a:ext uri="{9D8B030D-6E8A-4147-A177-3AD203B41FA5}">
                      <a16:colId xmlns:a16="http://schemas.microsoft.com/office/drawing/2014/main" val="20000"/>
                    </a:ext>
                  </a:extLst>
                </a:gridCol>
                <a:gridCol w="1569720">
                  <a:extLst>
                    <a:ext uri="{9D8B030D-6E8A-4147-A177-3AD203B41FA5}">
                      <a16:colId xmlns:a16="http://schemas.microsoft.com/office/drawing/2014/main" val="20001"/>
                    </a:ext>
                  </a:extLst>
                </a:gridCol>
                <a:gridCol w="1569720">
                  <a:extLst>
                    <a:ext uri="{9D8B030D-6E8A-4147-A177-3AD203B41FA5}">
                      <a16:colId xmlns:a16="http://schemas.microsoft.com/office/drawing/2014/main" val="20002"/>
                    </a:ext>
                  </a:extLst>
                </a:gridCol>
                <a:gridCol w="1569720">
                  <a:extLst>
                    <a:ext uri="{9D8B030D-6E8A-4147-A177-3AD203B41FA5}">
                      <a16:colId xmlns:a16="http://schemas.microsoft.com/office/drawing/2014/main" val="20003"/>
                    </a:ext>
                  </a:extLst>
                </a:gridCol>
                <a:gridCol w="1569720">
                  <a:extLst>
                    <a:ext uri="{9D8B030D-6E8A-4147-A177-3AD203B41FA5}">
                      <a16:colId xmlns:a16="http://schemas.microsoft.com/office/drawing/2014/main" val="20004"/>
                    </a:ext>
                  </a:extLst>
                </a:gridCol>
              </a:tblGrid>
              <a:tr h="576619">
                <a:tc>
                  <a:txBody>
                    <a:bodyPr/>
                    <a:lstStyle/>
                    <a:p>
                      <a:pPr algn="ctr" fontAlgn="b"/>
                      <a:r>
                        <a:rPr lang="en-US" sz="1200" b="1" u="none" strike="noStrike" dirty="0">
                          <a:effectLst/>
                        </a:rPr>
                        <a:t>Repayment Plan</a:t>
                      </a:r>
                      <a:endParaRPr lang="en-US" sz="12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200" b="1" u="none" strike="noStrike" dirty="0">
                          <a:effectLst/>
                        </a:rPr>
                        <a:t>First Monthly Payment</a:t>
                      </a:r>
                      <a:endParaRPr lang="en-US" sz="12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200" b="1" u="none" strike="noStrike" dirty="0">
                          <a:effectLst/>
                        </a:rPr>
                        <a:t>Last Monthly Payment</a:t>
                      </a:r>
                      <a:endParaRPr lang="en-US" sz="12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200" b="1" u="none" strike="noStrike" dirty="0">
                          <a:effectLst/>
                        </a:rPr>
                        <a:t>Total Amount Paid</a:t>
                      </a:r>
                      <a:endParaRPr lang="en-US" sz="12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200" b="1" u="none" strike="noStrike" dirty="0">
                          <a:effectLst/>
                        </a:rPr>
                        <a:t>Repayment Period</a:t>
                      </a:r>
                      <a:endParaRPr lang="en-US" sz="1200" b="1" i="0" u="none" strike="noStrike" dirty="0">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0000"/>
                  </a:ext>
                </a:extLst>
              </a:tr>
              <a:tr h="457161">
                <a:tc>
                  <a:txBody>
                    <a:bodyPr/>
                    <a:lstStyle/>
                    <a:p>
                      <a:pPr algn="ctr" fontAlgn="b"/>
                      <a:r>
                        <a:rPr lang="en-US" sz="1100" b="1" u="none" strike="noStrike" dirty="0">
                          <a:effectLst/>
                        </a:rPr>
                        <a:t>Standard Repayment</a:t>
                      </a:r>
                      <a:endParaRPr lang="en-US" sz="11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000" u="none" strike="noStrike" dirty="0">
                          <a:effectLst/>
                        </a:rPr>
                        <a:t>$276 </a:t>
                      </a:r>
                      <a:endParaRPr lang="en-US" sz="10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$276 </a:t>
                      </a:r>
                      <a:endParaRPr lang="en-US" sz="11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$33,143 </a:t>
                      </a:r>
                      <a:endParaRPr lang="en-US" sz="11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a:effectLst/>
                        </a:rPr>
                        <a:t>120 months</a:t>
                      </a:r>
                      <a:endParaRPr lang="en-US" sz="11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0001"/>
                  </a:ext>
                </a:extLst>
              </a:tr>
              <a:tr h="556610">
                <a:tc>
                  <a:txBody>
                    <a:bodyPr/>
                    <a:lstStyle/>
                    <a:p>
                      <a:pPr algn="ctr" fontAlgn="b"/>
                      <a:r>
                        <a:rPr lang="en-US" sz="1100" b="1" u="none" strike="noStrike" dirty="0">
                          <a:effectLst/>
                        </a:rPr>
                        <a:t>Standard Consolidation</a:t>
                      </a:r>
                      <a:endParaRPr lang="en-US" sz="11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$183 </a:t>
                      </a:r>
                      <a:endParaRPr lang="en-US" sz="11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$183 </a:t>
                      </a:r>
                      <a:endParaRPr lang="en-US" sz="11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$43,968 </a:t>
                      </a:r>
                      <a:endParaRPr lang="en-US" sz="11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240 months</a:t>
                      </a:r>
                      <a:endParaRPr lang="en-US" sz="1100" b="0" i="0" u="none" strike="noStrike" dirty="0">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0002"/>
                  </a:ext>
                </a:extLst>
              </a:tr>
              <a:tr h="480877">
                <a:tc>
                  <a:txBody>
                    <a:bodyPr/>
                    <a:lstStyle/>
                    <a:p>
                      <a:pPr algn="ctr" fontAlgn="b"/>
                      <a:r>
                        <a:rPr lang="en-US" sz="1100" b="1" u="none" strike="noStrike" dirty="0">
                          <a:effectLst/>
                        </a:rPr>
                        <a:t>Graduated Consolidation</a:t>
                      </a:r>
                      <a:endParaRPr lang="en-US" sz="1100" b="1"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a:effectLst/>
                        </a:rPr>
                        <a:t>$136 </a:t>
                      </a:r>
                      <a:endParaRPr lang="en-US" sz="11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a:effectLst/>
                        </a:rPr>
                        <a:t>$279 </a:t>
                      </a:r>
                      <a:endParaRPr lang="en-US" sz="11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$48,024 </a:t>
                      </a:r>
                      <a:endParaRPr lang="en-US" sz="11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en-US" sz="1100" u="none" strike="noStrike" dirty="0">
                          <a:effectLst/>
                        </a:rPr>
                        <a:t>240 months</a:t>
                      </a:r>
                      <a:endParaRPr lang="en-US" sz="1100" b="0" i="0" u="none" strike="noStrike" dirty="0">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0003"/>
                  </a:ext>
                </a:extLst>
              </a:tr>
            </a:tbl>
          </a:graphicData>
        </a:graphic>
      </p:graphicFrame>
      <p:sp>
        <p:nvSpPr>
          <p:cNvPr id="4" name="TextBox 3"/>
          <p:cNvSpPr txBox="1"/>
          <p:nvPr/>
        </p:nvSpPr>
        <p:spPr>
          <a:xfrm>
            <a:off x="146901" y="1077009"/>
            <a:ext cx="7920774" cy="1154162"/>
          </a:xfrm>
          <a:prstGeom prst="rect">
            <a:avLst/>
          </a:prstGeom>
          <a:noFill/>
        </p:spPr>
        <p:txBody>
          <a:bodyPr wrap="square" rtlCol="0">
            <a:spAutoFit/>
          </a:bodyPr>
          <a:lstStyle/>
          <a:p>
            <a:pPr marL="342900" indent="-342900">
              <a:buClr>
                <a:schemeClr val="tx2"/>
              </a:buClr>
              <a:buFont typeface="Wingdings" panose="05000000000000000000" pitchFamily="2" charset="2"/>
              <a:buChar char="§"/>
            </a:pPr>
            <a:r>
              <a:rPr lang="en-US" sz="2300" dirty="0">
                <a:solidFill>
                  <a:schemeClr val="tx1">
                    <a:lumMod val="65000"/>
                    <a:lumOff val="35000"/>
                  </a:schemeClr>
                </a:solidFill>
                <a:latin typeface="Calibri" panose="020F0502020204030204" pitchFamily="34" charset="0"/>
                <a:cs typeface="Calibri" panose="020F0502020204030204" pitchFamily="34" charset="0"/>
              </a:rPr>
              <a:t>Calculated using the FSA calculator</a:t>
            </a:r>
          </a:p>
          <a:p>
            <a:pPr marL="342900" indent="-342900">
              <a:buClr>
                <a:schemeClr val="tx2"/>
              </a:buClr>
              <a:buFont typeface="Wingdings" panose="05000000000000000000" pitchFamily="2" charset="2"/>
              <a:buChar char="§"/>
            </a:pPr>
            <a:r>
              <a:rPr lang="en-US" sz="2300" dirty="0">
                <a:solidFill>
                  <a:schemeClr val="tx1">
                    <a:lumMod val="65000"/>
                    <a:lumOff val="35000"/>
                  </a:schemeClr>
                </a:solidFill>
                <a:latin typeface="Calibri" panose="020F0502020204030204" pitchFamily="34" charset="0"/>
                <a:cs typeface="Calibri" panose="020F0502020204030204" pitchFamily="34" charset="0"/>
              </a:rPr>
              <a:t>EXAMPLE assumes $24,000 loan debt (unsub), 6.8%, $50,000 income, MD resident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A Word About Taxes….</a:t>
            </a:r>
          </a:p>
        </p:txBody>
      </p:sp>
      <p:sp>
        <p:nvSpPr>
          <p:cNvPr id="3" name="Content Placeholder 2"/>
          <p:cNvSpPr>
            <a:spLocks noGrp="1"/>
          </p:cNvSpPr>
          <p:nvPr>
            <p:ph idx="1"/>
          </p:nvPr>
        </p:nvSpPr>
        <p:spPr>
          <a:xfrm>
            <a:off x="126999" y="1023594"/>
            <a:ext cx="8552688" cy="5257800"/>
          </a:xfrm>
        </p:spPr>
        <p:txBody>
          <a:bodyPr/>
          <a:lstStyle/>
          <a:p>
            <a:r>
              <a:rPr lang="en-US" sz="2600" dirty="0">
                <a:latin typeface="Calibri" panose="020F0502020204030204" pitchFamily="34" charset="0"/>
                <a:cs typeface="Calibri" panose="020F0502020204030204" pitchFamily="34" charset="0"/>
              </a:rPr>
              <a:t>According to the Internal Revenue Service (IRS), student loan amounts forgiven under PSLF are not considered income for tax purposes. For more information, check with the IRS or a tax advisor.  Public Service Loan Forgiveness – the forgiven portion in this program is currently the ONLY one not subject to taxation (source:  Federal Student Aid website on Public Service Loan forgiveness).  </a:t>
            </a:r>
          </a:p>
        </p:txBody>
      </p:sp>
    </p:spTree>
    <p:extLst>
      <p:ext uri="{BB962C8B-B14F-4D97-AF65-F5344CB8AC3E}">
        <p14:creationId xmlns:p14="http://schemas.microsoft.com/office/powerpoint/2010/main" val="36852098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330" y="110707"/>
            <a:ext cx="8001000" cy="762000"/>
          </a:xfrm>
        </p:spPr>
        <p:txBody>
          <a:bodyPr>
            <a:normAutofit/>
          </a:bodyPr>
          <a:lstStyle/>
          <a:p>
            <a:r>
              <a:rPr lang="en-US" sz="3200" dirty="0">
                <a:latin typeface="Calibri" panose="020F0502020204030204" pitchFamily="34" charset="0"/>
                <a:cs typeface="Calibri" panose="020F0502020204030204" pitchFamily="34" charset="0"/>
              </a:rPr>
              <a:t>Things to Remember	</a:t>
            </a:r>
          </a:p>
        </p:txBody>
      </p:sp>
      <p:sp>
        <p:nvSpPr>
          <p:cNvPr id="3" name="Content Placeholder 2"/>
          <p:cNvSpPr>
            <a:spLocks noGrp="1"/>
          </p:cNvSpPr>
          <p:nvPr>
            <p:ph idx="1"/>
          </p:nvPr>
        </p:nvSpPr>
        <p:spPr>
          <a:xfrm>
            <a:off x="152400" y="1032293"/>
            <a:ext cx="8839200" cy="5715000"/>
          </a:xfrm>
        </p:spPr>
        <p:txBody>
          <a:bodyPr>
            <a:normAutofit/>
          </a:bodyPr>
          <a:lstStyle/>
          <a:p>
            <a:r>
              <a:rPr lang="en-US" sz="2400" b="1" dirty="0">
                <a:latin typeface="Calibri" panose="020F0502020204030204" pitchFamily="34" charset="0"/>
                <a:cs typeface="Calibri" panose="020F0502020204030204" pitchFamily="34" charset="0"/>
              </a:rPr>
              <a:t>Your loans won’t just go away!</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Loans may be forgiven for total and permanent disability (i.e., you are not expected to be able to work again) or death</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Loans are rarely included in bankruptcy</a:t>
            </a:r>
          </a:p>
          <a:p>
            <a:r>
              <a:rPr lang="en-US" sz="2400" dirty="0">
                <a:latin typeface="Calibri" panose="020F0502020204030204" pitchFamily="34" charset="0"/>
                <a:cs typeface="Calibri" panose="020F0502020204030204" pitchFamily="34" charset="0"/>
              </a:rPr>
              <a:t>If you find yourself in trouble with payments, </a:t>
            </a:r>
            <a:r>
              <a:rPr lang="en-US" sz="2400" b="1" dirty="0">
                <a:latin typeface="Calibri" panose="020F0502020204030204" pitchFamily="34" charset="0"/>
                <a:cs typeface="Calibri" panose="020F0502020204030204" pitchFamily="34" charset="0"/>
              </a:rPr>
              <a:t>ALWAYS</a:t>
            </a:r>
            <a:r>
              <a:rPr lang="en-US" sz="2400" dirty="0">
                <a:latin typeface="Calibri" panose="020F0502020204030204" pitchFamily="34" charset="0"/>
                <a:cs typeface="Calibri" panose="020F0502020204030204" pitchFamily="34" charset="0"/>
              </a:rPr>
              <a:t> reach out to your servicer!</a:t>
            </a:r>
          </a:p>
          <a:p>
            <a:r>
              <a:rPr lang="en-US" sz="2400" dirty="0">
                <a:latin typeface="Calibri" panose="020F0502020204030204" pitchFamily="34" charset="0"/>
                <a:cs typeface="Calibri" panose="020F0502020204030204" pitchFamily="34" charset="0"/>
              </a:rPr>
              <a:t>You may qualify for a </a:t>
            </a:r>
            <a:r>
              <a:rPr lang="en-US" sz="2400" b="1" i="1" dirty="0">
                <a:latin typeface="Calibri" panose="020F0502020204030204" pitchFamily="34" charset="0"/>
                <a:cs typeface="Calibri" panose="020F0502020204030204" pitchFamily="34" charset="0"/>
              </a:rPr>
              <a:t>deferment  </a:t>
            </a:r>
            <a:r>
              <a:rPr lang="en-US" sz="2400" dirty="0">
                <a:latin typeface="Calibri" panose="020F0502020204030204" pitchFamily="34" charset="0"/>
                <a:cs typeface="Calibri" panose="020F0502020204030204" pitchFamily="34" charset="0"/>
              </a:rPr>
              <a:t> (postponement of payment) if you:	</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Are enrolled in school</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Unemployed</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In the military</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Employed in a public service position</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Unable to make payments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Deferments</a:t>
            </a:r>
          </a:p>
        </p:txBody>
      </p:sp>
      <p:sp>
        <p:nvSpPr>
          <p:cNvPr id="3" name="Content Placeholder 2"/>
          <p:cNvSpPr>
            <a:spLocks noGrp="1"/>
          </p:cNvSpPr>
          <p:nvPr>
            <p:ph idx="1"/>
          </p:nvPr>
        </p:nvSpPr>
        <p:spPr>
          <a:xfrm>
            <a:off x="126999" y="1052660"/>
            <a:ext cx="8628888" cy="3395515"/>
          </a:xfrm>
        </p:spPr>
        <p:txBody>
          <a:bodyPr>
            <a:normAutofit/>
          </a:bodyPr>
          <a:lstStyle/>
          <a:p>
            <a:r>
              <a:rPr lang="en-US" sz="2400" dirty="0">
                <a:latin typeface="Calibri" panose="020F0502020204030204" pitchFamily="34" charset="0"/>
                <a:cs typeface="Calibri" panose="020F0502020204030204" pitchFamily="34" charset="0"/>
              </a:rPr>
              <a:t>You must apply for deferment and meet the qualifying requirements</a:t>
            </a:r>
          </a:p>
          <a:p>
            <a:r>
              <a:rPr lang="en-US" sz="2400" dirty="0">
                <a:latin typeface="Calibri" panose="020F0502020204030204" pitchFamily="34" charset="0"/>
                <a:cs typeface="Calibri" panose="020F0502020204030204" pitchFamily="34" charset="0"/>
              </a:rPr>
              <a:t>Temporarily postpone payment of a student loan</a:t>
            </a:r>
          </a:p>
          <a:p>
            <a:r>
              <a:rPr lang="en-US" sz="2400" dirty="0">
                <a:latin typeface="Calibri" panose="020F0502020204030204" pitchFamily="34" charset="0"/>
                <a:cs typeface="Calibri" panose="020F0502020204030204" pitchFamily="34" charset="0"/>
              </a:rPr>
              <a:t>Subsidized loans do not accrue interest while in deferment</a:t>
            </a:r>
          </a:p>
          <a:p>
            <a:r>
              <a:rPr lang="en-US" sz="2400" dirty="0">
                <a:latin typeface="Calibri" panose="020F0502020204030204" pitchFamily="34" charset="0"/>
                <a:cs typeface="Calibri" panose="020F0502020204030204" pitchFamily="34" charset="0"/>
              </a:rPr>
              <a:t>Unsubsidized and </a:t>
            </a:r>
            <a:r>
              <a:rPr lang="en-US" sz="2400" dirty="0" err="1">
                <a:latin typeface="Calibri" panose="020F0502020204030204" pitchFamily="34" charset="0"/>
                <a:cs typeface="Calibri" panose="020F0502020204030204" pitchFamily="34" charset="0"/>
              </a:rPr>
              <a:t>GradPLUS</a:t>
            </a:r>
            <a:r>
              <a:rPr lang="en-US" sz="2400" dirty="0">
                <a:latin typeface="Calibri" panose="020F0502020204030204" pitchFamily="34" charset="0"/>
                <a:cs typeface="Calibri" panose="020F0502020204030204" pitchFamily="34" charset="0"/>
              </a:rPr>
              <a:t> loans accrue interest whether in repayment or deferment</a:t>
            </a:r>
          </a:p>
          <a:p>
            <a:r>
              <a:rPr lang="en-US" sz="2400" dirty="0">
                <a:latin typeface="Calibri" panose="020F0502020204030204" pitchFamily="34" charset="0"/>
                <a:cs typeface="Calibri" panose="020F0502020204030204" pitchFamily="34" charset="0"/>
              </a:rPr>
              <a:t>Accruing interest during deferment increases the amount repaid in the end; you may want to pay the interest during deferments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835" y="104480"/>
            <a:ext cx="8476488" cy="1066800"/>
          </a:xfrm>
        </p:spPr>
        <p:txBody>
          <a:bodyPr/>
          <a:lstStyle/>
          <a:p>
            <a:r>
              <a:rPr lang="en-US" sz="3200" dirty="0">
                <a:latin typeface="Calibri" panose="020F0502020204030204" pitchFamily="34" charset="0"/>
                <a:cs typeface="Calibri" panose="020F0502020204030204" pitchFamily="34" charset="0"/>
              </a:rPr>
              <a:t>Forbearance</a:t>
            </a:r>
          </a:p>
        </p:txBody>
      </p:sp>
      <p:sp>
        <p:nvSpPr>
          <p:cNvPr id="3" name="Content Placeholder 2"/>
          <p:cNvSpPr>
            <a:spLocks noGrp="1"/>
          </p:cNvSpPr>
          <p:nvPr>
            <p:ph idx="1"/>
          </p:nvPr>
        </p:nvSpPr>
        <p:spPr>
          <a:xfrm>
            <a:off x="117835" y="1041072"/>
            <a:ext cx="8610600" cy="5334000"/>
          </a:xfrm>
        </p:spPr>
        <p:txBody>
          <a:bodyPr>
            <a:noAutofit/>
          </a:bodyPr>
          <a:lstStyle/>
          <a:p>
            <a:r>
              <a:rPr lang="en-US" sz="2300" dirty="0">
                <a:latin typeface="Calibri" panose="020F0502020204030204" pitchFamily="34" charset="0"/>
                <a:cs typeface="Calibri" panose="020F0502020204030204" pitchFamily="34" charset="0"/>
              </a:rPr>
              <a:t>If you don’t qualify for a deferment, you may be able to request forbearance.</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According to the Federal Student Aid website, your loan servicer decides whether or not to grant a request for a general forbearance</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Payment is temporarily suspended or lowered</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Interest accrues during forbearance, even on Subsidized loan</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Circumstances that may qualify for general forbearance.</a:t>
            </a:r>
          </a:p>
          <a:p>
            <a:pPr lvl="2">
              <a:buFont typeface="Arial" panose="020B0604020202020204" pitchFamily="34" charset="0"/>
              <a:buChar char="•"/>
            </a:pPr>
            <a:r>
              <a:rPr lang="en-US" sz="2300" dirty="0">
                <a:latin typeface="Calibri" panose="020F0502020204030204" pitchFamily="34" charset="0"/>
                <a:cs typeface="Calibri" panose="020F0502020204030204" pitchFamily="34" charset="0"/>
              </a:rPr>
              <a:t>Financial difficulties</a:t>
            </a:r>
          </a:p>
          <a:p>
            <a:pPr lvl="2">
              <a:buFont typeface="Arial" panose="020B0604020202020204" pitchFamily="34" charset="0"/>
              <a:buChar char="•"/>
            </a:pPr>
            <a:r>
              <a:rPr lang="en-US" sz="2300" dirty="0">
                <a:latin typeface="Calibri" panose="020F0502020204030204" pitchFamily="34" charset="0"/>
                <a:cs typeface="Calibri" panose="020F0502020204030204" pitchFamily="34" charset="0"/>
              </a:rPr>
              <a:t>Medical expenses</a:t>
            </a:r>
          </a:p>
          <a:p>
            <a:pPr lvl="2">
              <a:buFont typeface="Arial" panose="020B0604020202020204" pitchFamily="34" charset="0"/>
              <a:buChar char="•"/>
            </a:pPr>
            <a:r>
              <a:rPr lang="en-US" sz="2300" dirty="0">
                <a:latin typeface="Calibri" panose="020F0502020204030204" pitchFamily="34" charset="0"/>
                <a:cs typeface="Calibri" panose="020F0502020204030204" pitchFamily="34" charset="0"/>
              </a:rPr>
              <a:t>Change in employment</a:t>
            </a:r>
          </a:p>
          <a:p>
            <a:pPr lvl="2">
              <a:buFont typeface="Arial" panose="020B0604020202020204" pitchFamily="34" charset="0"/>
              <a:buChar char="•"/>
            </a:pPr>
            <a:r>
              <a:rPr lang="en-US" sz="2300" dirty="0">
                <a:latin typeface="Calibri" panose="020F0502020204030204" pitchFamily="34" charset="0"/>
                <a:cs typeface="Calibri" panose="020F0502020204030204" pitchFamily="34" charset="0"/>
              </a:rPr>
              <a:t>Other reasons acceptable to your loan servicer</a:t>
            </a:r>
          </a:p>
          <a:p>
            <a:r>
              <a:rPr lang="en-US" sz="2300" dirty="0">
                <a:latin typeface="Calibri" panose="020F0502020204030204" pitchFamily="34" charset="0"/>
                <a:cs typeface="Calibri" panose="020F0502020204030204" pitchFamily="34" charset="0"/>
              </a:rPr>
              <a:t>Late payments are reported to the credit reporting agency/agencies</a:t>
            </a:r>
          </a:p>
          <a:p>
            <a:r>
              <a:rPr lang="en-US" sz="2300" dirty="0">
                <a:latin typeface="Calibri" panose="020F0502020204030204" pitchFamily="34" charset="0"/>
                <a:cs typeface="Calibri" panose="020F0502020204030204" pitchFamily="34" charset="0"/>
              </a:rPr>
              <a:t>Communicate with your lender/servicer. </a:t>
            </a:r>
            <a:r>
              <a:rPr lang="en-US" sz="2300" b="1" dirty="0">
                <a:latin typeface="Calibri" panose="020F0502020204030204" pitchFamily="34" charset="0"/>
                <a:cs typeface="Calibri" panose="020F0502020204030204" pitchFamily="34" charset="0"/>
              </a:rPr>
              <a:t>You have options!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6243"/>
            <a:ext cx="8400288" cy="914400"/>
          </a:xfrm>
        </p:spPr>
        <p:txBody>
          <a:bodyPr/>
          <a:lstStyle/>
          <a:p>
            <a:r>
              <a:rPr lang="en-US" sz="3200" dirty="0">
                <a:latin typeface="Calibri" panose="020F0502020204030204" pitchFamily="34" charset="0"/>
                <a:cs typeface="Calibri" panose="020F0502020204030204" pitchFamily="34" charset="0"/>
              </a:rPr>
              <a:t>Types of Loans	</a:t>
            </a:r>
          </a:p>
        </p:txBody>
      </p:sp>
      <p:sp>
        <p:nvSpPr>
          <p:cNvPr id="3" name="Content Placeholder 2"/>
          <p:cNvSpPr>
            <a:spLocks noGrp="1"/>
          </p:cNvSpPr>
          <p:nvPr>
            <p:ph idx="1"/>
          </p:nvPr>
        </p:nvSpPr>
        <p:spPr>
          <a:xfrm>
            <a:off x="133350" y="1022023"/>
            <a:ext cx="8572500" cy="5943600"/>
          </a:xfrm>
        </p:spPr>
        <p:txBody>
          <a:bodyPr>
            <a:normAutofit fontScale="92500" lnSpcReduction="10000"/>
          </a:bodyPr>
          <a:lstStyle/>
          <a:p>
            <a:r>
              <a:rPr lang="en-US" sz="2600" b="1" dirty="0">
                <a:latin typeface="Calibri" panose="020F0502020204030204" pitchFamily="34" charset="0"/>
                <a:cs typeface="Calibri" panose="020F0502020204030204" pitchFamily="34" charset="0"/>
              </a:rPr>
              <a:t>Direct Subsidized &amp; Unsubsidized Loans </a:t>
            </a:r>
            <a:r>
              <a:rPr lang="en-US" sz="2600" dirty="0">
                <a:latin typeface="Calibri" panose="020F0502020204030204" pitchFamily="34" charset="0"/>
                <a:cs typeface="Calibri" panose="020F0502020204030204" pitchFamily="34" charset="0"/>
              </a:rPr>
              <a:t>have a 6 month grace period that starts when no longer enrolled at least half time or at separation from the school.  Interest rates are capped at 8.25% for undergrads, 9.50% for grads.  (2020-21 rates = 2.75%; undergrad; 6.08% grad)</a:t>
            </a:r>
          </a:p>
          <a:p>
            <a:r>
              <a:rPr lang="en-US" sz="2600" b="1" dirty="0">
                <a:latin typeface="Calibri" panose="020F0502020204030204" pitchFamily="34" charset="0"/>
                <a:cs typeface="Calibri" panose="020F0502020204030204" pitchFamily="34" charset="0"/>
              </a:rPr>
              <a:t>Graduate/professional student PLUS Borrowers</a:t>
            </a:r>
            <a:r>
              <a:rPr lang="en-US" sz="2600" dirty="0">
                <a:latin typeface="Calibri" panose="020F0502020204030204" pitchFamily="34" charset="0"/>
                <a:cs typeface="Calibri" panose="020F0502020204030204" pitchFamily="34" charset="0"/>
              </a:rPr>
              <a:t>, For Direct PLUS Loans first disbursed on or after July 1, 2008, repayment deferred while enrolled in school at least half time, and for an additional 6 months after you separate from school or drop below half-time enrollment.  Interest rates are capped at 10.50%.  (2020-21 rates = 4.30%)</a:t>
            </a:r>
          </a:p>
          <a:p>
            <a:r>
              <a:rPr lang="en-US" sz="2600" b="1" dirty="0">
                <a:latin typeface="Calibri" panose="020F0502020204030204" pitchFamily="34" charset="0"/>
                <a:cs typeface="Calibri" panose="020F0502020204030204" pitchFamily="34" charset="0"/>
              </a:rPr>
              <a:t>Parent PLUS Loan borrowers </a:t>
            </a:r>
            <a:r>
              <a:rPr lang="en-US" sz="2600" dirty="0">
                <a:latin typeface="Calibri" panose="020F0502020204030204" pitchFamily="34" charset="0"/>
                <a:cs typeface="Calibri" panose="020F0502020204030204" pitchFamily="34" charset="0"/>
              </a:rPr>
              <a:t>may defer repayment of PLUS loans first disbursed on or after July 1, 2008 while the student for whom the loan was borrowed is enrolled at least half-time and for an additional 6 months after that student is no longer enrolled.  Parent PLUS borrowers must apply for this deferment. Interest rates are capped at 10.50%. (2020-21 rates = 5.30%)</a:t>
            </a:r>
          </a:p>
          <a:p>
            <a:endParaRPr lang="en-US" sz="1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27" y="131975"/>
            <a:ext cx="7924800" cy="990600"/>
          </a:xfrm>
        </p:spPr>
        <p:txBody>
          <a:bodyPr/>
          <a:lstStyle/>
          <a:p>
            <a:r>
              <a:rPr lang="en-US" sz="3200" dirty="0">
                <a:latin typeface="Calibri" panose="020F0502020204030204" pitchFamily="34" charset="0"/>
                <a:cs typeface="Calibri" panose="020F0502020204030204" pitchFamily="34" charset="0"/>
              </a:rPr>
              <a:t>Default</a:t>
            </a:r>
          </a:p>
        </p:txBody>
      </p:sp>
      <p:sp>
        <p:nvSpPr>
          <p:cNvPr id="3" name="Content Placeholder 2"/>
          <p:cNvSpPr>
            <a:spLocks noGrp="1"/>
          </p:cNvSpPr>
          <p:nvPr>
            <p:ph idx="1"/>
          </p:nvPr>
        </p:nvSpPr>
        <p:spPr>
          <a:xfrm>
            <a:off x="156327" y="974103"/>
            <a:ext cx="8831346" cy="5257800"/>
          </a:xfrm>
        </p:spPr>
        <p:txBody>
          <a:bodyPr>
            <a:normAutofit fontScale="92500" lnSpcReduction="10000"/>
          </a:bodyPr>
          <a:lstStyle/>
          <a:p>
            <a:r>
              <a:rPr lang="en-US" sz="2300" dirty="0">
                <a:latin typeface="Calibri" panose="020F0502020204030204" pitchFamily="34" charset="0"/>
                <a:cs typeface="Calibri" panose="020F0502020204030204" pitchFamily="34" charset="0"/>
              </a:rPr>
              <a:t>If you make no payments for 270 days or your delinquency reaches 270 days past due, your loan will be placed into default, per the Department of Education:</a:t>
            </a:r>
          </a:p>
          <a:p>
            <a:pPr lvl="1">
              <a:buFont typeface="Arial" panose="020B0604020202020204" pitchFamily="34" charset="0"/>
              <a:buChar char="•"/>
            </a:pPr>
            <a:endParaRPr lang="en-US" sz="230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The entire unpaid balance of your loan may be accelerated, becoming immediately due.</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You will lose eligibility for deferments, forbearances, and any additional federal financial aid until the default is resolved</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Interest and fees will be applied (increasing the total loan debt owed)</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The default will be reported to credit bureaus</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Your tax refunds and federal benefit payments may be withheld and applied toward repayment of your defaulted federal loan (this is called “Treasury offset”).</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Your wages may be garnished</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Your loan holder may take you to court, and you may be charged court costs, collection fees, attorney’s fees</a:t>
            </a:r>
          </a:p>
          <a:p>
            <a:pPr lvl="1">
              <a:buFont typeface="Arial" panose="020B0604020202020204" pitchFamily="34" charset="0"/>
              <a:buChar char="•"/>
            </a:pPr>
            <a:r>
              <a:rPr lang="en-US" sz="2300" dirty="0">
                <a:latin typeface="Calibri" panose="020F0502020204030204" pitchFamily="34" charset="0"/>
                <a:cs typeface="Calibri" panose="020F0502020204030204" pitchFamily="34" charset="0"/>
              </a:rPr>
              <a:t>Your school may withhold academic transcripts (it is the property of the school, and the school’s decision, not that of the office of Federal Student Aid)</a:t>
            </a:r>
          </a:p>
          <a:p>
            <a:pPr lvl="1"/>
            <a:endParaRPr lang="en-US"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03" y="152400"/>
            <a:ext cx="8473440" cy="537328"/>
          </a:xfrm>
        </p:spPr>
        <p:txBody>
          <a:bodyPr/>
          <a:lstStyle/>
          <a:p>
            <a:r>
              <a:rPr lang="en-US" sz="3200" dirty="0">
                <a:latin typeface="Calibri" panose="020F0502020204030204" pitchFamily="34" charset="0"/>
                <a:cs typeface="Calibri" panose="020F0502020204030204" pitchFamily="34" charset="0"/>
              </a:rPr>
              <a:t>Office of the Ombudsman</a:t>
            </a:r>
          </a:p>
        </p:txBody>
      </p:sp>
      <p:sp>
        <p:nvSpPr>
          <p:cNvPr id="3" name="Content Placeholder 2"/>
          <p:cNvSpPr>
            <a:spLocks noGrp="1"/>
          </p:cNvSpPr>
          <p:nvPr>
            <p:ph idx="1"/>
          </p:nvPr>
        </p:nvSpPr>
        <p:spPr>
          <a:xfrm>
            <a:off x="135903" y="983530"/>
            <a:ext cx="8839200" cy="5486400"/>
          </a:xfrm>
        </p:spPr>
        <p:txBody>
          <a:bodyPr>
            <a:normAutofit/>
          </a:bodyPr>
          <a:lstStyle/>
          <a:p>
            <a:r>
              <a:rPr lang="en-US" sz="2400" dirty="0">
                <a:latin typeface="Calibri" panose="020F0502020204030204" pitchFamily="34" charset="0"/>
                <a:cs typeface="Calibri" panose="020F0502020204030204" pitchFamily="34" charset="0"/>
              </a:rPr>
              <a:t>If you have issues that, despite repeated attempts, you cannot resolve with your lender/servicer, there is an ombudsman to help get things resolved</a:t>
            </a:r>
          </a:p>
          <a:p>
            <a:r>
              <a:rPr lang="en-US" sz="2400" dirty="0">
                <a:latin typeface="Calibri" panose="020F0502020204030204" pitchFamily="34" charset="0"/>
                <a:cs typeface="Calibri" panose="020F0502020204030204" pitchFamily="34" charset="0"/>
              </a:rPr>
              <a:t>Contact the Office of the Ombudsman</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hlinkClick r:id="rId3"/>
              </a:rPr>
              <a:t>https://studentaid.gov/feedback-ombudsman/disputes/prepare</a:t>
            </a:r>
            <a:endParaRPr lang="en-US" sz="240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Phone number: 1-877-557-2575</a:t>
            </a:r>
          </a:p>
          <a:p>
            <a:pPr lvl="1">
              <a:buFont typeface="Arial" panose="020B0604020202020204" pitchFamily="34" charset="0"/>
              <a:buChar char="•"/>
            </a:pPr>
            <a:r>
              <a:rPr lang="en-US" sz="2400" dirty="0">
                <a:latin typeface="Calibri" panose="020F0502020204030204" pitchFamily="34" charset="0"/>
                <a:cs typeface="Calibri" panose="020F0502020204030204" pitchFamily="34" charset="0"/>
              </a:rPr>
              <a:t>Fax number:  606-396-4821</a:t>
            </a:r>
          </a:p>
          <a:p>
            <a:r>
              <a:rPr lang="en-US" sz="2400" b="1" dirty="0">
                <a:latin typeface="Calibri" panose="020F0502020204030204" pitchFamily="34" charset="0"/>
                <a:cs typeface="Calibri" panose="020F0502020204030204" pitchFamily="34" charset="0"/>
              </a:rPr>
              <a:t>Fax number:  </a:t>
            </a:r>
            <a:r>
              <a:rPr lang="en-US" sz="2400" dirty="0">
                <a:latin typeface="Calibri" panose="020F0502020204030204" pitchFamily="34" charset="0"/>
                <a:cs typeface="Calibri" panose="020F0502020204030204" pitchFamily="34" charset="0"/>
              </a:rPr>
              <a:t>202-275-0549</a:t>
            </a:r>
          </a:p>
          <a:p>
            <a:r>
              <a:rPr lang="en-US" sz="2400" b="1" dirty="0">
                <a:latin typeface="Calibri" panose="020F0502020204030204" pitchFamily="34" charset="0"/>
                <a:cs typeface="Calibri" panose="020F0502020204030204" pitchFamily="34" charset="0"/>
              </a:rPr>
              <a:t>Postal mail</a:t>
            </a:r>
            <a:endParaRPr lang="en-US" sz="2400" dirty="0">
              <a:latin typeface="Calibri" panose="020F0502020204030204" pitchFamily="34" charset="0"/>
              <a:cs typeface="Calibri" panose="020F0502020204030204" pitchFamily="34" charset="0"/>
            </a:endParaRPr>
          </a:p>
          <a:p>
            <a:pPr marL="685800" lvl="2" indent="0">
              <a:buNone/>
            </a:pPr>
            <a:r>
              <a:rPr lang="en-US" sz="2400" dirty="0">
                <a:latin typeface="Calibri" panose="020F0502020204030204" pitchFamily="34" charset="0"/>
                <a:cs typeface="Calibri" panose="020F0502020204030204" pitchFamily="34" charset="0"/>
              </a:rPr>
              <a:t>U.S. Department of Education</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FSA Ombudsman Group</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P.O. Box 1843</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Monticello, KY 42633</a:t>
            </a:r>
          </a:p>
          <a:p>
            <a:pPr marL="402336" lvl="1" indent="0">
              <a:buNone/>
            </a:pPr>
            <a:endParaRPr lang="en-US" sz="1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0231"/>
            <a:ext cx="7762542" cy="304511"/>
          </a:xfrm>
        </p:spPr>
        <p:txBody>
          <a:bodyPr/>
          <a:lstStyle/>
          <a:p>
            <a:r>
              <a:rPr lang="en-US" sz="3200" dirty="0">
                <a:latin typeface="Calibri" panose="020F0502020204030204" pitchFamily="34" charset="0"/>
                <a:cs typeface="Calibri" panose="020F0502020204030204" pitchFamily="34" charset="0"/>
              </a:rPr>
              <a:t>To Review	</a:t>
            </a:r>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
            </a:pPr>
            <a:r>
              <a:rPr lang="en-US" sz="2600" dirty="0">
                <a:latin typeface="Calibri" panose="020F0502020204030204" pitchFamily="34" charset="0"/>
                <a:cs typeface="Calibri" panose="020F0502020204030204" pitchFamily="34" charset="0"/>
              </a:rPr>
              <a:t>Rely on your lender/servicer for assistance</a:t>
            </a:r>
          </a:p>
          <a:p>
            <a:pPr lvl="1">
              <a:buFont typeface="Wingdings" panose="05000000000000000000" pitchFamily="2" charset="2"/>
              <a:buChar char="§"/>
            </a:pPr>
            <a:r>
              <a:rPr lang="en-US" sz="2600" dirty="0">
                <a:latin typeface="Calibri" panose="020F0502020204030204" pitchFamily="34" charset="0"/>
                <a:cs typeface="Calibri" panose="020F0502020204030204" pitchFamily="34" charset="0"/>
              </a:rPr>
              <a:t>Know your options and use them to stay in good standing with your loans and your good credit</a:t>
            </a:r>
          </a:p>
          <a:p>
            <a:pPr lvl="1">
              <a:buFont typeface="Wingdings" panose="05000000000000000000" pitchFamily="2" charset="2"/>
              <a:buChar char="§"/>
            </a:pPr>
            <a:r>
              <a:rPr lang="en-US" sz="2600" dirty="0">
                <a:latin typeface="Calibri" panose="020F0502020204030204" pitchFamily="34" charset="0"/>
                <a:cs typeface="Calibri" panose="020F0502020204030204" pitchFamily="34" charset="0"/>
              </a:rPr>
              <a:t>Use the tools and resources given to you, and </a:t>
            </a:r>
            <a:r>
              <a:rPr lang="en-US" sz="2600" u="sng" dirty="0">
                <a:latin typeface="Calibri" panose="020F0502020204030204" pitchFamily="34" charset="0"/>
                <a:cs typeface="Calibri" panose="020F0502020204030204" pitchFamily="34" charset="0"/>
              </a:rPr>
              <a:t>always</a:t>
            </a:r>
            <a:r>
              <a:rPr lang="en-US" sz="2600" dirty="0">
                <a:latin typeface="Calibri" panose="020F0502020204030204" pitchFamily="34" charset="0"/>
                <a:cs typeface="Calibri" panose="020F0502020204030204" pitchFamily="34" charset="0"/>
              </a:rPr>
              <a:t> ask for help</a:t>
            </a:r>
          </a:p>
          <a:p>
            <a:pPr lvl="1">
              <a:buFont typeface="Wingdings" panose="05000000000000000000" pitchFamily="2" charset="2"/>
              <a:buChar char="§"/>
            </a:pPr>
            <a:r>
              <a:rPr lang="en-US" sz="2600" dirty="0">
                <a:latin typeface="Calibri" panose="020F0502020204030204" pitchFamily="34" charset="0"/>
                <a:cs typeface="Calibri" panose="020F0502020204030204" pitchFamily="34" charset="0"/>
              </a:rPr>
              <a:t>Your school is a useful resource if you need to ask questions, too</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890" y="169683"/>
            <a:ext cx="8305800" cy="990600"/>
          </a:xfrm>
        </p:spPr>
        <p:txBody>
          <a:bodyPr/>
          <a:lstStyle/>
          <a:p>
            <a:r>
              <a:rPr lang="en-US" sz="3200" dirty="0">
                <a:latin typeface="Calibri" panose="020F0502020204030204" pitchFamily="34" charset="0"/>
                <a:cs typeface="Calibri" panose="020F0502020204030204" pitchFamily="34" charset="0"/>
              </a:rPr>
              <a:t>Federal Loan Resources	</a:t>
            </a:r>
          </a:p>
        </p:txBody>
      </p:sp>
      <p:sp>
        <p:nvSpPr>
          <p:cNvPr id="3" name="Content Placeholder 2"/>
          <p:cNvSpPr>
            <a:spLocks noGrp="1"/>
          </p:cNvSpPr>
          <p:nvPr>
            <p:ph idx="1"/>
          </p:nvPr>
        </p:nvSpPr>
        <p:spPr>
          <a:xfrm>
            <a:off x="135215" y="1022710"/>
            <a:ext cx="8610600" cy="4495800"/>
          </a:xfrm>
        </p:spPr>
        <p:txBody>
          <a:bodyPr>
            <a:normAutofit/>
          </a:bodyPr>
          <a:lstStyle/>
          <a:p>
            <a:r>
              <a:rPr lang="en-US" sz="2600" u="sng" dirty="0">
                <a:solidFill>
                  <a:srgbClr val="595959"/>
                </a:solidFill>
                <a:latin typeface="Calibri" panose="020F0502020204030204" pitchFamily="34" charset="0"/>
                <a:cs typeface="Calibri" panose="020F0502020204030204" pitchFamily="34" charset="0"/>
              </a:rPr>
              <a:t>https://studentaid.gov</a:t>
            </a:r>
          </a:p>
          <a:p>
            <a:r>
              <a:rPr lang="en-US" sz="2600" u="sng" dirty="0">
                <a:solidFill>
                  <a:srgbClr val="595959"/>
                </a:solidFill>
                <a:latin typeface="Calibri" panose="020F0502020204030204" pitchFamily="34" charset="0"/>
                <a:cs typeface="Calibri" panose="020F0502020204030204" pitchFamily="34" charset="0"/>
              </a:rPr>
              <a:t>www.annualcreditreport.com</a:t>
            </a:r>
          </a:p>
          <a:p>
            <a:r>
              <a:rPr lang="en-US" sz="2600" dirty="0">
                <a:solidFill>
                  <a:srgbClr val="595959"/>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https://studentaid.gov/feedback-ombudsman/disputes/prepare</a:t>
            </a:r>
            <a:endParaRPr lang="en-US" sz="2600" dirty="0">
              <a:solidFill>
                <a:srgbClr val="595959"/>
              </a:solidFill>
              <a:latin typeface="Calibri" panose="020F0502020204030204" pitchFamily="34" charset="0"/>
              <a:cs typeface="Calibri" panose="020F0502020204030204" pitchFamily="34" charset="0"/>
            </a:endParaRPr>
          </a:p>
          <a:p>
            <a:r>
              <a:rPr lang="en-US" sz="2600" dirty="0">
                <a:solidFill>
                  <a:srgbClr val="595959"/>
                </a:solidFill>
                <a:latin typeface="Calibri" panose="020F0502020204030204" pitchFamily="34" charset="0"/>
                <a:cs typeface="Calibri" panose="020F0502020204030204" pitchFamily="34" charset="0"/>
              </a:rPr>
              <a:t>Direct Loan Servicing Center</a:t>
            </a:r>
          </a:p>
          <a:p>
            <a:pPr lvl="1">
              <a:spcBef>
                <a:spcPts val="0"/>
              </a:spcBef>
              <a:buFont typeface="Arial" panose="020B0604020202020204" pitchFamily="34" charset="0"/>
              <a:buChar char="•"/>
            </a:pPr>
            <a:r>
              <a:rPr lang="en-US" sz="2600" dirty="0">
                <a:solidFill>
                  <a:srgbClr val="595959"/>
                </a:solidFill>
                <a:latin typeface="Calibri" panose="020F0502020204030204" pitchFamily="34" charset="0"/>
                <a:cs typeface="Calibri" panose="020F0502020204030204" pitchFamily="34" charset="0"/>
              </a:rPr>
              <a:t>P.O. Box 5609</a:t>
            </a:r>
          </a:p>
          <a:p>
            <a:pPr lvl="1">
              <a:spcBef>
                <a:spcPts val="0"/>
              </a:spcBef>
              <a:buFont typeface="Arial" panose="020B0604020202020204" pitchFamily="34" charset="0"/>
              <a:buChar char="•"/>
            </a:pPr>
            <a:r>
              <a:rPr lang="en-US" sz="2600" dirty="0">
                <a:solidFill>
                  <a:srgbClr val="595959"/>
                </a:solidFill>
                <a:latin typeface="Calibri" panose="020F0502020204030204" pitchFamily="34" charset="0"/>
                <a:cs typeface="Calibri" panose="020F0502020204030204" pitchFamily="34" charset="0"/>
              </a:rPr>
              <a:t>Greenville, TX 75403-5609</a:t>
            </a:r>
          </a:p>
          <a:p>
            <a:pPr lvl="2">
              <a:spcBef>
                <a:spcPts val="0"/>
              </a:spcBef>
            </a:pPr>
            <a:r>
              <a:rPr lang="en-US" sz="2600" dirty="0">
                <a:solidFill>
                  <a:srgbClr val="595959"/>
                </a:solidFill>
                <a:latin typeface="Calibri" panose="020F0502020204030204" pitchFamily="34" charset="0"/>
                <a:cs typeface="Calibri" panose="020F0502020204030204" pitchFamily="34" charset="0"/>
              </a:rPr>
              <a:t>1-800-848-0979</a:t>
            </a:r>
          </a:p>
          <a:p>
            <a:pPr lvl="2">
              <a:spcBef>
                <a:spcPts val="0"/>
              </a:spcBef>
            </a:pPr>
            <a:r>
              <a:rPr lang="en-US" sz="2600" dirty="0">
                <a:solidFill>
                  <a:srgbClr val="595959"/>
                </a:solidFill>
                <a:latin typeface="Calibri" panose="020F0502020204030204" pitchFamily="34" charset="0"/>
                <a:cs typeface="Calibri" panose="020F0502020204030204" pitchFamily="34" charset="0"/>
              </a:rPr>
              <a:t>(TTY)1-800-848-0983</a:t>
            </a:r>
          </a:p>
          <a:p>
            <a:pPr lvl="2">
              <a:spcBef>
                <a:spcPts val="0"/>
              </a:spcBef>
            </a:pPr>
            <a:r>
              <a:rPr lang="en-US" sz="2600" dirty="0">
                <a:solidFill>
                  <a:srgbClr val="595959"/>
                </a:solidFill>
                <a:latin typeface="Calibri" panose="020F0502020204030204" pitchFamily="34" charset="0"/>
                <a:cs typeface="Calibri" panose="020F0502020204030204" pitchFamily="34" charset="0"/>
              </a:rPr>
              <a:t>Web Site: </a:t>
            </a:r>
            <a:r>
              <a:rPr lang="en-US" sz="2600" dirty="0">
                <a:solidFill>
                  <a:srgbClr val="595959"/>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https://studentaid.gov/help-center/contact</a:t>
            </a:r>
            <a:endParaRPr lang="en-US" sz="2600" dirty="0">
              <a:solidFill>
                <a:srgbClr val="595959"/>
              </a:solidFill>
              <a:latin typeface="Calibri" panose="020F0502020204030204" pitchFamily="34" charset="0"/>
              <a:cs typeface="Calibri" panose="020F050202020403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4756" y="94269"/>
            <a:ext cx="8488680" cy="575035"/>
          </a:xfrm>
        </p:spPr>
        <p:txBody>
          <a:bodyPr>
            <a:normAutofit/>
          </a:bodyPr>
          <a:lstStyle/>
          <a:p>
            <a:r>
              <a:rPr lang="en-US" sz="3200" dirty="0">
                <a:latin typeface="Calibri" panose="020F0502020204030204" pitchFamily="34" charset="0"/>
                <a:cs typeface="Calibri" panose="020F0502020204030204" pitchFamily="34" charset="0"/>
              </a:rPr>
              <a:t>Major Servicers of Federal Loans</a:t>
            </a:r>
          </a:p>
        </p:txBody>
      </p:sp>
      <p:sp>
        <p:nvSpPr>
          <p:cNvPr id="3" name="TextBox 2">
            <a:extLst>
              <a:ext uri="{FF2B5EF4-FFF2-40B4-BE49-F238E27FC236}">
                <a16:creationId xmlns:a16="http://schemas.microsoft.com/office/drawing/2014/main" id="{F87B8124-6029-473F-A631-76D5EE51EC34}"/>
              </a:ext>
            </a:extLst>
          </p:cNvPr>
          <p:cNvSpPr txBox="1"/>
          <p:nvPr/>
        </p:nvSpPr>
        <p:spPr>
          <a:xfrm>
            <a:off x="248079" y="1046375"/>
            <a:ext cx="7405542" cy="4176074"/>
          </a:xfrm>
          <a:prstGeom prst="rect">
            <a:avLst/>
          </a:prstGeom>
          <a:noFill/>
        </p:spPr>
        <p:txBody>
          <a:bodyPr wrap="square" lIns="0" tIns="0" rIns="0" bIns="0" rtlCol="0">
            <a:noAutofit/>
          </a:bodyPr>
          <a:lstStyle/>
          <a:p>
            <a:pPr marL="173038" indent="-173038" defTabSz="914378">
              <a:lnSpc>
                <a:spcPct val="90000"/>
              </a:lnSpc>
              <a:spcBef>
                <a:spcPts val="1800"/>
              </a:spcBef>
              <a:buClr>
                <a:srgbClr val="005288"/>
              </a:buClr>
              <a:buFont typeface="Wingdings" panose="05000000000000000000" pitchFamily="2" charset="2"/>
              <a:buChar char="§"/>
            </a:pPr>
            <a:r>
              <a:rPr lang="en-US" sz="2600" dirty="0">
                <a:solidFill>
                  <a:srgbClr val="595959"/>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https://studentaid.gov/h/manage-loans#how-to-pay</a:t>
            </a:r>
            <a:endParaRPr lang="en-US" sz="2600" dirty="0">
              <a:solidFill>
                <a:srgbClr val="595959"/>
              </a:solidFill>
              <a:latin typeface="Calibri" panose="020F0502020204030204" pitchFamily="34" charset="0"/>
              <a:cs typeface="Calibri" panose="020F0502020204030204" pitchFamily="34" charset="0"/>
            </a:endParaRPr>
          </a:p>
          <a:p>
            <a:pPr marL="173038" indent="-173038" defTabSz="914378">
              <a:lnSpc>
                <a:spcPct val="90000"/>
              </a:lnSpc>
              <a:spcBef>
                <a:spcPts val="1800"/>
              </a:spcBef>
              <a:buClr>
                <a:srgbClr val="005288"/>
              </a:buClr>
              <a:buFont typeface="Wingdings" panose="05000000000000000000" pitchFamily="2" charset="2"/>
              <a:buChar char="§"/>
            </a:pPr>
            <a:r>
              <a:rPr lang="en-US" sz="2600" dirty="0">
                <a:solidFill>
                  <a:srgbClr val="595959"/>
                </a:solidFill>
                <a:latin typeface="Calibri" panose="020F0502020204030204" pitchFamily="34" charset="0"/>
                <a:cs typeface="Calibri" panose="020F0502020204030204" pitchFamily="34" charset="0"/>
              </a:rPr>
              <a:t>Navient:  </a:t>
            </a:r>
            <a:r>
              <a:rPr lang="en-US" sz="2600" dirty="0">
                <a:solidFill>
                  <a:srgbClr val="595959"/>
                </a:solidFill>
                <a:latin typeface="Calibri" panose="020F0502020204030204" pitchFamily="34" charset="0"/>
                <a:cs typeface="Calibri" panose="020F0502020204030204" pitchFamily="34" charset="0"/>
                <a:hlinkClick r:id="rId3"/>
              </a:rPr>
              <a:t>https://www.navient.com/</a:t>
            </a:r>
            <a:r>
              <a:rPr lang="en-US" sz="2600" dirty="0">
                <a:solidFill>
                  <a:srgbClr val="595959"/>
                </a:solidFill>
                <a:latin typeface="Calibri" panose="020F0502020204030204" pitchFamily="34" charset="0"/>
                <a:cs typeface="Calibri" panose="020F0502020204030204" pitchFamily="34" charset="0"/>
              </a:rPr>
              <a:t> 1-888-272-5543</a:t>
            </a:r>
          </a:p>
          <a:p>
            <a:pPr marL="173038" indent="-173038" defTabSz="914378">
              <a:lnSpc>
                <a:spcPct val="90000"/>
              </a:lnSpc>
              <a:spcBef>
                <a:spcPts val="1800"/>
              </a:spcBef>
              <a:buClr>
                <a:srgbClr val="005288"/>
              </a:buClr>
              <a:buFont typeface="Wingdings" panose="05000000000000000000" pitchFamily="2" charset="2"/>
              <a:buChar char="§"/>
            </a:pPr>
            <a:r>
              <a:rPr lang="de-DE" sz="2600" dirty="0">
                <a:solidFill>
                  <a:srgbClr val="595959"/>
                </a:solidFill>
                <a:latin typeface="Calibri" panose="020F0502020204030204" pitchFamily="34" charset="0"/>
                <a:cs typeface="Calibri" panose="020F0502020204030204" pitchFamily="34" charset="0"/>
              </a:rPr>
              <a:t>Nelnet: </a:t>
            </a:r>
            <a:r>
              <a:rPr lang="de-DE" sz="2600" dirty="0">
                <a:solidFill>
                  <a:srgbClr val="595959"/>
                </a:solidFill>
                <a:latin typeface="Calibri" panose="020F0502020204030204" pitchFamily="34" charset="0"/>
                <a:cs typeface="Calibri" panose="020F0502020204030204" pitchFamily="34" charset="0"/>
                <a:hlinkClick r:id="rId4"/>
              </a:rPr>
              <a:t>https://www.nelnet.com/</a:t>
            </a:r>
            <a:r>
              <a:rPr lang="de-DE" sz="2600" dirty="0">
                <a:solidFill>
                  <a:srgbClr val="595959"/>
                </a:solidFill>
                <a:latin typeface="Calibri" panose="020F0502020204030204" pitchFamily="34" charset="0"/>
                <a:cs typeface="Calibri" panose="020F0502020204030204" pitchFamily="34" charset="0"/>
              </a:rPr>
              <a:t>  1-888-486-4722</a:t>
            </a:r>
            <a:endParaRPr lang="en-US" sz="2600" dirty="0">
              <a:solidFill>
                <a:srgbClr val="595959"/>
              </a:solidFill>
              <a:latin typeface="Calibri" panose="020F0502020204030204" pitchFamily="34" charset="0"/>
              <a:cs typeface="Calibri" panose="020F0502020204030204" pitchFamily="34" charset="0"/>
            </a:endParaRPr>
          </a:p>
          <a:p>
            <a:pPr marL="173038" indent="-173038" defTabSz="914378">
              <a:lnSpc>
                <a:spcPct val="90000"/>
              </a:lnSpc>
              <a:spcBef>
                <a:spcPts val="1800"/>
              </a:spcBef>
              <a:buClr>
                <a:srgbClr val="005288"/>
              </a:buClr>
              <a:buFont typeface="Wingdings" panose="05000000000000000000" pitchFamily="2" charset="2"/>
              <a:buChar char="§"/>
            </a:pPr>
            <a:r>
              <a:rPr lang="en-US" sz="2600" dirty="0" err="1">
                <a:solidFill>
                  <a:srgbClr val="595959"/>
                </a:solidFill>
                <a:latin typeface="Calibri" panose="020F0502020204030204" pitchFamily="34" charset="0"/>
                <a:cs typeface="Calibri" panose="020F0502020204030204" pitchFamily="34" charset="0"/>
              </a:rPr>
              <a:t>FedLoan</a:t>
            </a:r>
            <a:r>
              <a:rPr lang="en-US" sz="2600" dirty="0">
                <a:solidFill>
                  <a:srgbClr val="595959"/>
                </a:solidFill>
                <a:latin typeface="Calibri" panose="020F0502020204030204" pitchFamily="34" charset="0"/>
                <a:cs typeface="Calibri" panose="020F0502020204030204" pitchFamily="34" charset="0"/>
              </a:rPr>
              <a:t> Servicing (PHEAA): </a:t>
            </a:r>
            <a:r>
              <a:rPr lang="en-US" sz="2600" dirty="0">
                <a:solidFill>
                  <a:srgbClr val="595959"/>
                </a:solidFill>
                <a:latin typeface="Calibri" panose="020F0502020204030204" pitchFamily="34" charset="0"/>
                <a:cs typeface="Calibri" panose="020F0502020204030204" pitchFamily="34" charset="0"/>
                <a:hlinkClick r:id="rId5"/>
              </a:rPr>
              <a:t>https://myfedloan.org/</a:t>
            </a:r>
            <a:r>
              <a:rPr lang="en-US" sz="2600" dirty="0">
                <a:solidFill>
                  <a:srgbClr val="595959"/>
                </a:solidFill>
                <a:latin typeface="Calibri" panose="020F0502020204030204" pitchFamily="34" charset="0"/>
                <a:cs typeface="Calibri" panose="020F0502020204030204" pitchFamily="34" charset="0"/>
              </a:rPr>
              <a:t>  1-800-699-2908 </a:t>
            </a:r>
          </a:p>
          <a:p>
            <a:endParaRPr lang="en-US" sz="1600" b="1" dirty="0">
              <a:solidFill>
                <a:srgbClr val="595959"/>
              </a:solidFill>
            </a:endParaRPr>
          </a:p>
          <a:p>
            <a:endParaRPr lang="en-US" sz="1600" b="1" dirty="0">
              <a:solidFill>
                <a:srgbClr val="595959"/>
              </a:solidFill>
            </a:endParaRPr>
          </a:p>
          <a:p>
            <a:pPr marL="173038" lvl="0" indent="-173038" defTabSz="914378">
              <a:lnSpc>
                <a:spcPct val="90000"/>
              </a:lnSpc>
              <a:spcBef>
                <a:spcPts val="1800"/>
              </a:spcBef>
              <a:buClr>
                <a:srgbClr val="005288"/>
              </a:buClr>
              <a:buFont typeface="Wingdings" panose="05000000000000000000" pitchFamily="2" charset="2"/>
              <a:buChar char="§"/>
            </a:pPr>
            <a:endParaRPr lang="en-US" sz="1600" b="1" dirty="0">
              <a:solidFill>
                <a:srgbClr val="595959"/>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p>
        </p:txBody>
      </p:sp>
      <p:pic>
        <p:nvPicPr>
          <p:cNvPr id="2050" name="Picture 2" descr="c:\documents and settings\ca00943\Local Settings\Temporary Internet Files\Content.IE5\SFJAME84\MC900434859[1].png"/>
          <p:cNvPicPr>
            <a:picLocks noGrp="1" noChangeAspect="1" noChangeArrowheads="1"/>
          </p:cNvPicPr>
          <p:nvPr>
            <p:ph idx="1"/>
          </p:nvPr>
        </p:nvPicPr>
        <p:blipFill>
          <a:blip r:embed="rId2" cstate="print"/>
          <a:stretch>
            <a:fillRect/>
          </a:stretch>
        </p:blipFill>
        <p:spPr bwMode="auto">
          <a:xfrm>
            <a:off x="3937254" y="1676400"/>
            <a:ext cx="1714500" cy="1714500"/>
          </a:xfrm>
          <a:prstGeom prst="rect">
            <a:avLst/>
          </a:prstGeom>
          <a:noFill/>
        </p:spPr>
      </p:pic>
      <p:sp>
        <p:nvSpPr>
          <p:cNvPr id="4" name="TextBox 3"/>
          <p:cNvSpPr txBox="1"/>
          <p:nvPr/>
        </p:nvSpPr>
        <p:spPr>
          <a:xfrm>
            <a:off x="1066800" y="4038600"/>
            <a:ext cx="7696200" cy="1941622"/>
          </a:xfrm>
          <a:prstGeom prst="rect">
            <a:avLst/>
          </a:prstGeom>
          <a:noFill/>
        </p:spPr>
        <p:txBody>
          <a:bodyPr wrap="square" rtlCol="0">
            <a:spAutoFit/>
          </a:bodyPr>
          <a:lstStyle/>
          <a:p>
            <a:r>
              <a:rPr lang="en-US" sz="3200" dirty="0">
                <a:solidFill>
                  <a:schemeClr val="tx2"/>
                </a:solidFill>
                <a:latin typeface="Calibri" panose="020F0502020204030204" pitchFamily="34" charset="0"/>
                <a:cs typeface="Calibri" panose="020F0502020204030204" pitchFamily="34" charset="0"/>
              </a:rPr>
              <a:t>Beth McSweeney</a:t>
            </a:r>
          </a:p>
          <a:p>
            <a:r>
              <a:rPr lang="en-US" sz="3200" dirty="0">
                <a:solidFill>
                  <a:schemeClr val="tx2"/>
                </a:solidFill>
                <a:latin typeface="Calibri" panose="020F0502020204030204" pitchFamily="34" charset="0"/>
                <a:cs typeface="Calibri" panose="020F0502020204030204" pitchFamily="34" charset="0"/>
              </a:rPr>
              <a:t>AVP, Campus Relations Manager</a:t>
            </a:r>
          </a:p>
          <a:p>
            <a:r>
              <a:rPr lang="en-US" sz="3200" dirty="0">
                <a:solidFill>
                  <a:schemeClr val="tx2"/>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leslie.mcsweeney@pnc.com</a:t>
            </a:r>
            <a:endParaRPr lang="en-US" sz="3200" dirty="0">
              <a:solidFill>
                <a:schemeClr val="tx2"/>
              </a:solidFill>
              <a:latin typeface="Calibri" panose="020F0502020204030204" pitchFamily="34" charset="0"/>
              <a:cs typeface="Calibri" panose="020F0502020204030204" pitchFamily="34" charset="0"/>
            </a:endParaRPr>
          </a:p>
          <a:p>
            <a:endParaRPr lang="en-US" dirty="0">
              <a:solidFill>
                <a:schemeClr val="tx2"/>
              </a:solidFill>
            </a:endParaRPr>
          </a:p>
        </p:txBody>
      </p:sp>
    </p:spTree>
    <p:extLst>
      <p:ext uri="{BB962C8B-B14F-4D97-AF65-F5344CB8AC3E}">
        <p14:creationId xmlns:p14="http://schemas.microsoft.com/office/powerpoint/2010/main" val="16755681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A Word on Budgeting</a:t>
            </a:r>
          </a:p>
        </p:txBody>
      </p:sp>
      <p:sp>
        <p:nvSpPr>
          <p:cNvPr id="3" name="Content Placeholder 2"/>
          <p:cNvSpPr>
            <a:spLocks noGrp="1"/>
          </p:cNvSpPr>
          <p:nvPr>
            <p:ph idx="1"/>
          </p:nvPr>
        </p:nvSpPr>
        <p:spPr>
          <a:xfrm>
            <a:off x="126999" y="995314"/>
            <a:ext cx="8628888" cy="5105400"/>
          </a:xfrm>
        </p:spPr>
        <p:txBody>
          <a:bodyPr>
            <a:normAutofit/>
          </a:bodyPr>
          <a:lstStyle/>
          <a:p>
            <a:r>
              <a:rPr lang="en-US" sz="2600" dirty="0">
                <a:latin typeface="Calibri" panose="020F0502020204030204" pitchFamily="34" charset="0"/>
                <a:cs typeface="Calibri" panose="020F0502020204030204" pitchFamily="34" charset="0"/>
              </a:rPr>
              <a:t>Keep organized records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Receipts in an envelope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Track purchases and expenses in a journal</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Use of calendars for tracking bill due dates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Keep expenditures simple until you have a handle on what your monthly finances are going to look like after several months</a:t>
            </a:r>
          </a:p>
          <a:p>
            <a:endParaRPr lang="en-US" sz="1050" dirty="0"/>
          </a:p>
        </p:txBody>
      </p:sp>
    </p:spTree>
    <p:extLst>
      <p:ext uri="{BB962C8B-B14F-4D97-AF65-F5344CB8AC3E}">
        <p14:creationId xmlns:p14="http://schemas.microsoft.com/office/powerpoint/2010/main" val="466541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A Word on Budgeting</a:t>
            </a:r>
          </a:p>
        </p:txBody>
      </p:sp>
      <p:sp>
        <p:nvSpPr>
          <p:cNvPr id="3" name="Content Placeholder 2"/>
          <p:cNvSpPr>
            <a:spLocks noGrp="1"/>
          </p:cNvSpPr>
          <p:nvPr>
            <p:ph idx="1"/>
          </p:nvPr>
        </p:nvSpPr>
        <p:spPr/>
        <p:txBody>
          <a:bodyPr>
            <a:normAutofit/>
          </a:bodyPr>
          <a:lstStyle/>
          <a:p>
            <a:r>
              <a:rPr lang="en-US" sz="2600" dirty="0">
                <a:latin typeface="Calibri" panose="020F0502020204030204" pitchFamily="34" charset="0"/>
                <a:cs typeface="Calibri" panose="020F0502020204030204" pitchFamily="34" charset="0"/>
              </a:rPr>
              <a:t>Use of apps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(Not an endorsement of any particular app)</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There are many for Smartphones</a:t>
            </a:r>
          </a:p>
          <a:p>
            <a:r>
              <a:rPr lang="en-US" sz="2600" dirty="0">
                <a:latin typeface="Calibri" panose="020F0502020204030204" pitchFamily="34" charset="0"/>
                <a:cs typeface="Calibri" panose="020F0502020204030204" pitchFamily="34" charset="0"/>
              </a:rPr>
              <a:t>Websites pertaining to budgeting that fit your needs</a:t>
            </a:r>
          </a:p>
          <a:p>
            <a:r>
              <a:rPr lang="en-US" sz="2600" dirty="0">
                <a:latin typeface="Calibri" panose="020F0502020204030204" pitchFamily="34" charset="0"/>
                <a:cs typeface="Calibri" panose="020F0502020204030204" pitchFamily="34" charset="0"/>
              </a:rPr>
              <a:t>Whatever you choose, use to set good financial habits</a:t>
            </a:r>
          </a:p>
          <a:p>
            <a:endParaRPr lang="en-US" sz="1600" dirty="0"/>
          </a:p>
        </p:txBody>
      </p:sp>
    </p:spTree>
    <p:extLst>
      <p:ext uri="{BB962C8B-B14F-4D97-AF65-F5344CB8AC3E}">
        <p14:creationId xmlns:p14="http://schemas.microsoft.com/office/powerpoint/2010/main" val="32415778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0330"/>
            <a:ext cx="7762542" cy="304511"/>
          </a:xfrm>
        </p:spPr>
        <p:txBody>
          <a:bodyPr/>
          <a:lstStyle/>
          <a:p>
            <a:r>
              <a:rPr lang="en-US" sz="3200" dirty="0">
                <a:latin typeface="Calibri" panose="020F0502020204030204" pitchFamily="34" charset="0"/>
                <a:cs typeface="Calibri" panose="020F0502020204030204" pitchFamily="34" charset="0"/>
              </a:rPr>
              <a:t>Be Careful with Credit</a:t>
            </a:r>
          </a:p>
        </p:txBody>
      </p:sp>
      <p:sp>
        <p:nvSpPr>
          <p:cNvPr id="3" name="Content Placeholder 2"/>
          <p:cNvSpPr>
            <a:spLocks noGrp="1"/>
          </p:cNvSpPr>
          <p:nvPr>
            <p:ph idx="1"/>
          </p:nvPr>
        </p:nvSpPr>
        <p:spPr/>
        <p:txBody>
          <a:bodyPr/>
          <a:lstStyle/>
          <a:p>
            <a:r>
              <a:rPr lang="en-US" sz="2600" dirty="0">
                <a:latin typeface="Calibri" panose="020F0502020204030204" pitchFamily="34" charset="0"/>
                <a:cs typeface="Calibri" panose="020F0502020204030204" pitchFamily="34" charset="0"/>
              </a:rPr>
              <a:t>Pay bills on time</a:t>
            </a:r>
          </a:p>
          <a:p>
            <a:r>
              <a:rPr lang="en-US" sz="2600" dirty="0">
                <a:latin typeface="Calibri" panose="020F0502020204030204" pitchFamily="34" charset="0"/>
                <a:cs typeface="Calibri" panose="020F0502020204030204" pitchFamily="34" charset="0"/>
              </a:rPr>
              <a:t>Use good judgment on credit card use</a:t>
            </a:r>
          </a:p>
          <a:p>
            <a:r>
              <a:rPr lang="en-US" sz="2600" dirty="0">
                <a:latin typeface="Calibri" panose="020F0502020204030204" pitchFamily="34" charset="0"/>
                <a:cs typeface="Calibri" panose="020F0502020204030204" pitchFamily="34" charset="0"/>
              </a:rPr>
              <a:t>Check your credit once per year</a:t>
            </a:r>
          </a:p>
          <a:p>
            <a:pPr lvl="1">
              <a:buFont typeface="Arial" panose="020B0604020202020204" pitchFamily="34" charset="0"/>
              <a:buChar char="•"/>
            </a:pPr>
            <a:r>
              <a:rPr lang="en-US" sz="2600" dirty="0">
                <a:solidFill>
                  <a:schemeClr val="accent6">
                    <a:lumMod val="50000"/>
                  </a:schemeClr>
                </a:solidFill>
                <a:latin typeface="Calibri" panose="020F0502020204030204" pitchFamily="34" charset="0"/>
                <a:cs typeface="Calibri" panose="020F0502020204030204" pitchFamily="34" charset="0"/>
                <a:hlinkClick r:id="rId2"/>
              </a:rPr>
              <a:t>www.annualcreditreport.com</a:t>
            </a:r>
            <a:endParaRPr lang="en-US" sz="2600" dirty="0">
              <a:solidFill>
                <a:schemeClr val="accent6">
                  <a:lumMod val="50000"/>
                </a:schemeClr>
              </a:solidFill>
              <a:latin typeface="Calibri" panose="020F0502020204030204" pitchFamily="34" charset="0"/>
              <a:cs typeface="Calibri" panose="020F0502020204030204" pitchFamily="34" charset="0"/>
            </a:endParaRPr>
          </a:p>
          <a:p>
            <a:endParaRPr lang="en-US" sz="1600" dirty="0">
              <a:solidFill>
                <a:schemeClr val="accent6">
                  <a:lumMod val="50000"/>
                </a:schemeClr>
              </a:solidFill>
            </a:endParaRPr>
          </a:p>
          <a:p>
            <a:pPr lvl="1"/>
            <a:endParaRPr lang="en-US" sz="1600" dirty="0"/>
          </a:p>
          <a:p>
            <a:endParaRPr lang="en-US" sz="1600" dirty="0"/>
          </a:p>
        </p:txBody>
      </p:sp>
    </p:spTree>
    <p:extLst>
      <p:ext uri="{BB962C8B-B14F-4D97-AF65-F5344CB8AC3E}">
        <p14:creationId xmlns:p14="http://schemas.microsoft.com/office/powerpoint/2010/main" val="153845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Calibri" panose="020F0502020204030204" pitchFamily="34" charset="0"/>
                <a:cs typeface="Calibri" panose="020F0502020204030204" pitchFamily="34" charset="0"/>
              </a:rPr>
              <a:t>Additional Types of Loans</a:t>
            </a:r>
          </a:p>
        </p:txBody>
      </p:sp>
      <p:sp>
        <p:nvSpPr>
          <p:cNvPr id="3" name="Content Placeholder 2"/>
          <p:cNvSpPr>
            <a:spLocks noGrp="1"/>
          </p:cNvSpPr>
          <p:nvPr>
            <p:ph idx="1"/>
          </p:nvPr>
        </p:nvSpPr>
        <p:spPr>
          <a:xfrm>
            <a:off x="127000" y="1028700"/>
            <a:ext cx="8649356" cy="4800600"/>
          </a:xfrm>
        </p:spPr>
        <p:txBody>
          <a:bodyPr/>
          <a:lstStyle/>
          <a:p>
            <a:r>
              <a:rPr lang="en-US" sz="2500" b="1" dirty="0">
                <a:latin typeface="Calibri" panose="020F0502020204030204" pitchFamily="34" charset="0"/>
                <a:cs typeface="Calibri" panose="020F0502020204030204" pitchFamily="34" charset="0"/>
              </a:rPr>
              <a:t>Perkins loans </a:t>
            </a:r>
            <a:r>
              <a:rPr lang="en-US" sz="2500" dirty="0">
                <a:latin typeface="Calibri" panose="020F0502020204030204" pitchFamily="34" charset="0"/>
                <a:cs typeface="Calibri" panose="020F0502020204030204" pitchFamily="34" charset="0"/>
              </a:rPr>
              <a:t>(not available at all schools, and discontinued as of 2016) have a 9 month grace period and may qualify for forgiveness for certain professions.  Interest rate fixed at 5%.</a:t>
            </a:r>
          </a:p>
          <a:p>
            <a:r>
              <a:rPr lang="en-US" sz="2500" b="1" dirty="0">
                <a:latin typeface="Calibri" panose="020F0502020204030204" pitchFamily="34" charset="0"/>
                <a:cs typeface="Calibri" panose="020F0502020204030204" pitchFamily="34" charset="0"/>
              </a:rPr>
              <a:t>Private loans </a:t>
            </a:r>
            <a:r>
              <a:rPr lang="en-US" sz="2500" dirty="0">
                <a:latin typeface="Calibri" panose="020F0502020204030204" pitchFamily="34" charset="0"/>
                <a:cs typeface="Calibri" panose="020F0502020204030204" pitchFamily="34" charset="0"/>
              </a:rPr>
              <a:t>(also known as supplemental or alternative loans).  Grace period may vary (usually a minimum of 6 months), deferments/forbearances may vary, interest rates vary.  </a:t>
            </a:r>
          </a:p>
          <a:p>
            <a:endParaRPr lang="en-US" sz="1600" dirty="0"/>
          </a:p>
          <a:p>
            <a:pPr>
              <a:buNone/>
            </a:pP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256" y="129658"/>
            <a:ext cx="7762542" cy="304511"/>
          </a:xfrm>
        </p:spPr>
        <p:txBody>
          <a:bodyPr/>
          <a:lstStyle/>
          <a:p>
            <a:r>
              <a:rPr lang="en-US" sz="3200" dirty="0">
                <a:latin typeface="Calibri" panose="020F0502020204030204" pitchFamily="34" charset="0"/>
                <a:cs typeface="Calibri" panose="020F0502020204030204" pitchFamily="34" charset="0"/>
              </a:rPr>
              <a:t>Lenders/Servicers</a:t>
            </a:r>
          </a:p>
        </p:txBody>
      </p:sp>
      <p:sp>
        <p:nvSpPr>
          <p:cNvPr id="3" name="Content Placeholder 2"/>
          <p:cNvSpPr>
            <a:spLocks noGrp="1"/>
          </p:cNvSpPr>
          <p:nvPr>
            <p:ph idx="1"/>
          </p:nvPr>
        </p:nvSpPr>
        <p:spPr>
          <a:xfrm>
            <a:off x="143256" y="1028700"/>
            <a:ext cx="8857488" cy="4800600"/>
          </a:xfrm>
        </p:spPr>
        <p:txBody>
          <a:bodyPr>
            <a:noAutofit/>
          </a:bodyPr>
          <a:lstStyle/>
          <a:p>
            <a:r>
              <a:rPr lang="en-US" sz="2600" u="sng" dirty="0">
                <a:latin typeface="Calibri" panose="020F0502020204030204" pitchFamily="34" charset="0"/>
                <a:cs typeface="Calibri" panose="020F0502020204030204" pitchFamily="34" charset="0"/>
              </a:rPr>
              <a:t>Lenders </a:t>
            </a:r>
            <a:r>
              <a:rPr lang="en-US" sz="2600" dirty="0">
                <a:latin typeface="Calibri" panose="020F0502020204030204" pitchFamily="34" charset="0"/>
                <a:cs typeface="Calibri" panose="020F0502020204030204" pitchFamily="34" charset="0"/>
              </a:rPr>
              <a:t>provide the funds borrowed by the student</a:t>
            </a:r>
          </a:p>
          <a:p>
            <a:r>
              <a:rPr lang="en-US" sz="2600" u="sng" dirty="0">
                <a:latin typeface="Calibri" panose="020F0502020204030204" pitchFamily="34" charset="0"/>
                <a:cs typeface="Calibri" panose="020F0502020204030204" pitchFamily="34" charset="0"/>
              </a:rPr>
              <a:t>Servicers</a:t>
            </a:r>
            <a:r>
              <a:rPr lang="en-US" sz="2600" dirty="0">
                <a:latin typeface="Calibri" panose="020F0502020204030204" pitchFamily="34" charset="0"/>
                <a:cs typeface="Calibri" panose="020F0502020204030204" pitchFamily="34" charset="0"/>
              </a:rPr>
              <a:t> collect and keep track of payments on behalf of the lender.  They also provide customer service to the borrower when questions arise.  Most offer online services for payment, review of accounts, etc.</a:t>
            </a:r>
          </a:p>
          <a:p>
            <a:r>
              <a:rPr lang="en-US" sz="2600" dirty="0">
                <a:latin typeface="Calibri" panose="020F0502020204030204" pitchFamily="34" charset="0"/>
                <a:cs typeface="Calibri" panose="020F0502020204030204" pitchFamily="34" charset="0"/>
              </a:rPr>
              <a:t>Sometimes the lender and servicer are the same; if not, communication between the two are maintained.</a:t>
            </a:r>
          </a:p>
          <a:p>
            <a:r>
              <a:rPr lang="en-US" sz="2600" dirty="0">
                <a:latin typeface="Calibri" panose="020F0502020204030204" pitchFamily="34" charset="0"/>
                <a:cs typeface="Calibri" panose="020F0502020204030204" pitchFamily="34" charset="0"/>
              </a:rPr>
              <a:t>It is not unusual for loans to be sold to other lenders/servicers. </a:t>
            </a:r>
          </a:p>
          <a:p>
            <a:r>
              <a:rPr lang="en-US" sz="2600" dirty="0">
                <a:latin typeface="Calibri" panose="020F0502020204030204" pitchFamily="34" charset="0"/>
                <a:cs typeface="Calibri" panose="020F0502020204030204" pitchFamily="34" charset="0"/>
              </a:rPr>
              <a:t>To ensure you don’t miss any important information, always open correspondence.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15186"/>
            <a:ext cx="8476488" cy="1027814"/>
          </a:xfrm>
        </p:spPr>
        <p:txBody>
          <a:bodyPr/>
          <a:lstStyle/>
          <a:p>
            <a:r>
              <a:rPr lang="en-US" sz="3200" dirty="0">
                <a:latin typeface="Calibri" panose="020F0502020204030204" pitchFamily="34" charset="0"/>
                <a:cs typeface="Calibri" panose="020F0502020204030204" pitchFamily="34" charset="0"/>
              </a:rPr>
              <a:t>Private Loans</a:t>
            </a:r>
            <a:r>
              <a:rPr lang="en-US" dirty="0"/>
              <a:t>	</a:t>
            </a:r>
          </a:p>
        </p:txBody>
      </p:sp>
      <p:sp>
        <p:nvSpPr>
          <p:cNvPr id="5" name="Content Placeholder 4"/>
          <p:cNvSpPr>
            <a:spLocks noGrp="1"/>
          </p:cNvSpPr>
          <p:nvPr>
            <p:ph idx="1"/>
          </p:nvPr>
        </p:nvSpPr>
        <p:spPr>
          <a:xfrm>
            <a:off x="142875" y="1038225"/>
            <a:ext cx="8790813" cy="5514975"/>
          </a:xfrm>
        </p:spPr>
        <p:txBody>
          <a:bodyPr>
            <a:normAutofit/>
          </a:bodyPr>
          <a:lstStyle/>
          <a:p>
            <a:r>
              <a:rPr lang="en-US" sz="2600" dirty="0">
                <a:latin typeface="Calibri" panose="020F0502020204030204" pitchFamily="34" charset="0"/>
                <a:cs typeface="Calibri" panose="020F0502020204030204" pitchFamily="34" charset="0"/>
              </a:rPr>
              <a:t>Private loans are reported to one or more of the three major credit reporting agencies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You won’t find them in the federal loan system</a:t>
            </a:r>
          </a:p>
          <a:p>
            <a:pPr lvl="1"/>
            <a:endParaRPr lang="en-US" sz="2600"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You may obtain a free copy of your credit report every 12 months by going to </a:t>
            </a:r>
            <a:r>
              <a:rPr lang="en-US" sz="2600" b="1" u="sng" dirty="0">
                <a:latin typeface="Calibri" panose="020F0502020204030204" pitchFamily="34" charset="0"/>
                <a:cs typeface="Calibri" panose="020F0502020204030204" pitchFamily="34" charset="0"/>
                <a:hlinkClick r:id="rId3"/>
              </a:rPr>
              <a:t>www.annualcreditreport.com</a:t>
            </a:r>
            <a:endParaRPr lang="en-US" sz="2600" b="1" u="sng" dirty="0">
              <a:latin typeface="Calibri" panose="020F0502020204030204" pitchFamily="34" charset="0"/>
              <a:cs typeface="Calibri" panose="020F0502020204030204" pitchFamily="34" charset="0"/>
            </a:endParaRPr>
          </a:p>
          <a:p>
            <a:endParaRPr lang="en-US" b="1" u="sng"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150828"/>
            <a:ext cx="7848600" cy="1066800"/>
          </a:xfrm>
        </p:spPr>
        <p:txBody>
          <a:bodyPr>
            <a:normAutofit/>
          </a:bodyPr>
          <a:lstStyle/>
          <a:p>
            <a:r>
              <a:rPr lang="en-US" sz="3200" dirty="0">
                <a:latin typeface="Calibri" panose="020F0502020204030204" pitchFamily="34" charset="0"/>
                <a:cs typeface="Calibri" panose="020F0502020204030204" pitchFamily="34" charset="0"/>
              </a:rPr>
              <a:t>Federal Loan Rights</a:t>
            </a:r>
          </a:p>
        </p:txBody>
      </p:sp>
      <p:sp>
        <p:nvSpPr>
          <p:cNvPr id="3" name="Content Placeholder 2"/>
          <p:cNvSpPr>
            <a:spLocks noGrp="1"/>
          </p:cNvSpPr>
          <p:nvPr>
            <p:ph idx="1"/>
          </p:nvPr>
        </p:nvSpPr>
        <p:spPr>
          <a:xfrm>
            <a:off x="133350" y="857250"/>
            <a:ext cx="9010650" cy="5638800"/>
          </a:xfrm>
        </p:spPr>
        <p:txBody>
          <a:bodyPr>
            <a:noAutofit/>
          </a:bodyPr>
          <a:lstStyle/>
          <a:p>
            <a:r>
              <a:rPr lang="en-US" sz="2600" dirty="0">
                <a:latin typeface="Calibri" panose="020F0502020204030204" pitchFamily="34" charset="0"/>
                <a:cs typeface="Calibri" panose="020F0502020204030204" pitchFamily="34" charset="0"/>
              </a:rPr>
              <a:t>To a grace period (typically 6 months) after separation from the school before entering repayment</a:t>
            </a:r>
          </a:p>
          <a:p>
            <a:r>
              <a:rPr lang="en-US" sz="2600" dirty="0">
                <a:latin typeface="Calibri" panose="020F0502020204030204" pitchFamily="34" charset="0"/>
                <a:cs typeface="Calibri" panose="020F0502020204030204" pitchFamily="34" charset="0"/>
              </a:rPr>
              <a:t>To change your payment plan</a:t>
            </a:r>
          </a:p>
          <a:p>
            <a:r>
              <a:rPr lang="en-US" sz="2600" dirty="0">
                <a:latin typeface="Calibri" panose="020F0502020204030204" pitchFamily="34" charset="0"/>
                <a:cs typeface="Calibri" panose="020F0502020204030204" pitchFamily="34" charset="0"/>
              </a:rPr>
              <a:t>To repay your loans in full at any time without penalty</a:t>
            </a:r>
          </a:p>
          <a:p>
            <a:r>
              <a:rPr lang="en-US" sz="2600" dirty="0">
                <a:latin typeface="Calibri" panose="020F0502020204030204" pitchFamily="34" charset="0"/>
                <a:cs typeface="Calibri" panose="020F0502020204030204" pitchFamily="34" charset="0"/>
              </a:rPr>
              <a:t>To be notified in writing if your loan is sold</a:t>
            </a:r>
          </a:p>
          <a:p>
            <a:r>
              <a:rPr lang="en-US" sz="2600" dirty="0">
                <a:latin typeface="Calibri" panose="020F0502020204030204" pitchFamily="34" charset="0"/>
                <a:cs typeface="Calibri" panose="020F0502020204030204" pitchFamily="34" charset="0"/>
              </a:rPr>
              <a:t>To receive a copy of your Master Promissory Note (MPN)</a:t>
            </a:r>
          </a:p>
          <a:p>
            <a:r>
              <a:rPr lang="en-US" sz="2600" dirty="0">
                <a:latin typeface="Calibri" panose="020F0502020204030204" pitchFamily="34" charset="0"/>
                <a:cs typeface="Calibri" panose="020F0502020204030204" pitchFamily="34" charset="0"/>
              </a:rPr>
              <a:t>To receive a disclosure statement before repayment begins that includes information about interest rates, fees, the balance owed, and the number of payments</a:t>
            </a:r>
          </a:p>
          <a:p>
            <a:r>
              <a:rPr lang="en-US" sz="2600" dirty="0">
                <a:latin typeface="Calibri" panose="020F0502020204030204" pitchFamily="34" charset="0"/>
                <a:cs typeface="Calibri" panose="020F0502020204030204" pitchFamily="34" charset="0"/>
              </a:rPr>
              <a:t>To defer payment under certain circumstances</a:t>
            </a:r>
          </a:p>
          <a:p>
            <a:r>
              <a:rPr lang="en-US" sz="2600" dirty="0">
                <a:latin typeface="Calibri" panose="020F0502020204030204" pitchFamily="34" charset="0"/>
                <a:cs typeface="Calibri" panose="020F0502020204030204" pitchFamily="34" charset="0"/>
              </a:rPr>
              <a:t>To receive documentation when the loan has been paid in full</a:t>
            </a:r>
          </a:p>
        </p:txBody>
      </p:sp>
    </p:spTree>
    <p:extLst>
      <p:ext uri="{BB962C8B-B14F-4D97-AF65-F5344CB8AC3E}">
        <p14:creationId xmlns:p14="http://schemas.microsoft.com/office/powerpoint/2010/main" val="3552500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69" y="112336"/>
            <a:ext cx="8001000" cy="630390"/>
          </a:xfrm>
        </p:spPr>
        <p:txBody>
          <a:bodyPr>
            <a:normAutofit/>
          </a:bodyPr>
          <a:lstStyle/>
          <a:p>
            <a:r>
              <a:rPr lang="en-US" sz="3200" dirty="0">
                <a:latin typeface="Calibri" panose="020F0502020204030204" pitchFamily="34" charset="0"/>
                <a:cs typeface="Calibri" panose="020F0502020204030204" pitchFamily="34" charset="0"/>
              </a:rPr>
              <a:t>Federal Loan Responsibilities</a:t>
            </a:r>
          </a:p>
        </p:txBody>
      </p:sp>
      <p:sp>
        <p:nvSpPr>
          <p:cNvPr id="3" name="Content Placeholder 2"/>
          <p:cNvSpPr>
            <a:spLocks noGrp="1"/>
          </p:cNvSpPr>
          <p:nvPr>
            <p:ph idx="1"/>
          </p:nvPr>
        </p:nvSpPr>
        <p:spPr>
          <a:xfrm>
            <a:off x="142876" y="821114"/>
            <a:ext cx="9001124" cy="5791200"/>
          </a:xfrm>
        </p:spPr>
        <p:txBody>
          <a:bodyPr>
            <a:noAutofit/>
          </a:bodyPr>
          <a:lstStyle/>
          <a:p>
            <a:r>
              <a:rPr lang="en-US" sz="2200" dirty="0">
                <a:latin typeface="Calibri" panose="020F0502020204030204" pitchFamily="34" charset="0"/>
                <a:cs typeface="Calibri" panose="020F0502020204030204" pitchFamily="34" charset="0"/>
              </a:rPr>
              <a:t>You must repay your loan, even if you did not complete your education or were not satisfied with your school</a:t>
            </a:r>
          </a:p>
          <a:p>
            <a:r>
              <a:rPr lang="en-US" sz="2200" dirty="0">
                <a:latin typeface="Calibri" panose="020F0502020204030204" pitchFamily="34" charset="0"/>
                <a:cs typeface="Calibri" panose="020F0502020204030204" pitchFamily="34" charset="0"/>
              </a:rPr>
              <a:t>You must make payment on time, even if you do not receive a bill</a:t>
            </a:r>
          </a:p>
          <a:p>
            <a:r>
              <a:rPr lang="en-US" sz="2200" dirty="0">
                <a:latin typeface="Calibri" panose="020F0502020204030204" pitchFamily="34" charset="0"/>
                <a:cs typeface="Calibri" panose="020F0502020204030204" pitchFamily="34" charset="0"/>
              </a:rPr>
              <a:t>You must notify your lender/servicer if you change your name, your address, or your phone number</a:t>
            </a:r>
          </a:p>
          <a:p>
            <a:r>
              <a:rPr lang="en-US" sz="2200" dirty="0">
                <a:latin typeface="Calibri" panose="020F0502020204030204" pitchFamily="34" charset="0"/>
                <a:cs typeface="Calibri" panose="020F0502020204030204" pitchFamily="34" charset="0"/>
              </a:rPr>
              <a:t>You must contact your lender/servicer if you cannot make a payment, or cannot make a payment on time</a:t>
            </a:r>
          </a:p>
          <a:p>
            <a:r>
              <a:rPr lang="en-US" sz="2200" dirty="0">
                <a:latin typeface="Calibri" panose="020F0502020204030204" pitchFamily="34" charset="0"/>
                <a:cs typeface="Calibri" panose="020F0502020204030204" pitchFamily="34" charset="0"/>
              </a:rPr>
              <a:t>Refer to your promissory note (MPN), or contact your lender/servicer if you have questions</a:t>
            </a:r>
          </a:p>
          <a:p>
            <a:pPr marL="0" indent="0">
              <a:buNone/>
            </a:pPr>
            <a:r>
              <a:rPr lang="en-US" sz="2200" dirty="0">
                <a:latin typeface="Calibri" panose="020F0502020204030204" pitchFamily="34" charset="0"/>
                <a:cs typeface="Calibri" panose="020F0502020204030204" pitchFamily="34" charset="0"/>
              </a:rPr>
              <a:t>Reference the websites below for more information:</a:t>
            </a:r>
          </a:p>
          <a:p>
            <a:r>
              <a:rPr lang="en-US" sz="2200" u="sng" dirty="0">
                <a:solidFill>
                  <a:schemeClr val="accent1">
                    <a:lumMod val="75000"/>
                  </a:schemeClr>
                </a:solidFill>
                <a:latin typeface="Calibri" panose="020F0502020204030204" pitchFamily="34" charset="0"/>
                <a:cs typeface="Calibri" panose="020F0502020204030204" pitchFamily="34" charset="0"/>
                <a:hlinkClick r:id="rId3"/>
              </a:rPr>
              <a:t>https://studentaid.ed.gov/sa/sites/default/files/repaying-your-loans.pdf</a:t>
            </a:r>
            <a:endParaRPr lang="en-US" sz="2200" u="sng" dirty="0">
              <a:solidFill>
                <a:schemeClr val="accent1">
                  <a:lumMod val="75000"/>
                </a:schemeClr>
              </a:solidFill>
              <a:latin typeface="Calibri" panose="020F0502020204030204" pitchFamily="34" charset="0"/>
              <a:cs typeface="Calibri" panose="020F0502020204030204" pitchFamily="34" charset="0"/>
            </a:endParaRPr>
          </a:p>
          <a:p>
            <a:r>
              <a:rPr lang="en-US" sz="2200" u="sng" dirty="0">
                <a:solidFill>
                  <a:schemeClr val="accent1">
                    <a:lumMod val="75000"/>
                  </a:schemeClr>
                </a:solidFill>
                <a:latin typeface="Calibri" panose="020F0502020204030204" pitchFamily="34" charset="0"/>
                <a:cs typeface="Calibri" panose="020F0502020204030204" pitchFamily="34" charset="0"/>
              </a:rPr>
              <a:t>https://studentaid.ed.gov/sa/sites/default/files/repaying-your-loans-spanish.pdf</a:t>
            </a:r>
          </a:p>
        </p:txBody>
      </p:sp>
    </p:spTree>
    <p:extLst>
      <p:ext uri="{BB962C8B-B14F-4D97-AF65-F5344CB8AC3E}">
        <p14:creationId xmlns:p14="http://schemas.microsoft.com/office/powerpoint/2010/main" val="2604924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24121"/>
            <a:ext cx="7620000" cy="838200"/>
          </a:xfrm>
        </p:spPr>
        <p:txBody>
          <a:bodyPr>
            <a:normAutofit/>
          </a:bodyPr>
          <a:lstStyle/>
          <a:p>
            <a:r>
              <a:rPr lang="en-US" sz="3200" dirty="0">
                <a:latin typeface="Calibri" panose="020F0502020204030204" pitchFamily="34" charset="0"/>
                <a:cs typeface="Calibri" panose="020F0502020204030204" pitchFamily="34" charset="0"/>
              </a:rPr>
              <a:t>How to Manage Your Loans</a:t>
            </a:r>
          </a:p>
        </p:txBody>
      </p:sp>
      <p:sp>
        <p:nvSpPr>
          <p:cNvPr id="3" name="Content Placeholder 2"/>
          <p:cNvSpPr>
            <a:spLocks noGrp="1"/>
          </p:cNvSpPr>
          <p:nvPr>
            <p:ph idx="1"/>
          </p:nvPr>
        </p:nvSpPr>
        <p:spPr>
          <a:xfrm>
            <a:off x="152400" y="1028700"/>
            <a:ext cx="8781287" cy="4800600"/>
          </a:xfrm>
        </p:spPr>
        <p:txBody>
          <a:bodyPr>
            <a:normAutofit/>
          </a:bodyPr>
          <a:lstStyle/>
          <a:p>
            <a:r>
              <a:rPr lang="en-US" sz="2600" dirty="0">
                <a:latin typeface="Calibri" panose="020F0502020204030204" pitchFamily="34" charset="0"/>
                <a:cs typeface="Calibri" panose="020F0502020204030204" pitchFamily="34" charset="0"/>
              </a:rPr>
              <a:t>Get organized!  KNOW:</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Who you owe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What types of loans you have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When your payments are due</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Where to send your payments</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How to contact all of your lenders/servicers</a:t>
            </a:r>
          </a:p>
          <a:p>
            <a:r>
              <a:rPr lang="en-US" sz="2600" dirty="0">
                <a:latin typeface="Calibri" panose="020F0502020204030204" pitchFamily="34" charset="0"/>
                <a:cs typeface="Calibri" panose="020F0502020204030204" pitchFamily="34" charset="0"/>
              </a:rPr>
              <a:t>Have a plan – your best action is to set a budget (your income vs. what bills you have) and stick to it</a:t>
            </a:r>
          </a:p>
          <a:p>
            <a:pPr lvl="1">
              <a:buFont typeface="Arial" panose="020B0604020202020204" pitchFamily="34" charset="0"/>
              <a:buChar char="•"/>
            </a:pPr>
            <a:r>
              <a:rPr lang="en-US" sz="2600" dirty="0">
                <a:latin typeface="Calibri" panose="020F0502020204030204" pitchFamily="34" charset="0"/>
                <a:cs typeface="Calibri" panose="020F0502020204030204" pitchFamily="34" charset="0"/>
              </a:rPr>
              <a:t>You can find budget calculators online, there are many apps for smart phones</a:t>
            </a:r>
          </a:p>
          <a:p>
            <a:r>
              <a:rPr lang="en-US" sz="2600" dirty="0">
                <a:latin typeface="Calibri" panose="020F0502020204030204" pitchFamily="34" charset="0"/>
                <a:cs typeface="Calibri" panose="020F0502020204030204" pitchFamily="34" charset="0"/>
              </a:rPr>
              <a:t>Pay on time, and be careful with your credit!  </a:t>
            </a:r>
          </a:p>
          <a:p>
            <a:endParaRPr lang="en-US" sz="16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LINGO_COUNT" val="1"/>
  <p:tag name="LOGO" val="PNC"/>
</p:tagLst>
</file>

<file path=ppt/tags/tag10.xml><?xml version="1.0" encoding="utf-8"?>
<p:tagLst xmlns:a="http://schemas.openxmlformats.org/drawingml/2006/main" xmlns:r="http://schemas.openxmlformats.org/officeDocument/2006/relationships" xmlns:p="http://schemas.openxmlformats.org/presentationml/2006/main">
  <p:tag name="PNC" val="SUBTITLE"/>
</p:tagLst>
</file>

<file path=ppt/tags/tag11.xml><?xml version="1.0" encoding="utf-8"?>
<p:tagLst xmlns:a="http://schemas.openxmlformats.org/drawingml/2006/main" xmlns:r="http://schemas.openxmlformats.org/officeDocument/2006/relationships" xmlns:p="http://schemas.openxmlformats.org/presentationml/2006/main">
  <p:tag name="PNC" val="SUBTITLE"/>
</p:tagLst>
</file>

<file path=ppt/tags/tag12.xml><?xml version="1.0" encoding="utf-8"?>
<p:tagLst xmlns:a="http://schemas.openxmlformats.org/drawingml/2006/main" xmlns:r="http://schemas.openxmlformats.org/officeDocument/2006/relationships" xmlns:p="http://schemas.openxmlformats.org/presentationml/2006/main">
  <p:tag name="PNC" val="SUBTITLE"/>
</p:tagLst>
</file>

<file path=ppt/tags/tag13.xml><?xml version="1.0" encoding="utf-8"?>
<p:tagLst xmlns:a="http://schemas.openxmlformats.org/drawingml/2006/main" xmlns:r="http://schemas.openxmlformats.org/officeDocument/2006/relationships" xmlns:p="http://schemas.openxmlformats.org/presentationml/2006/main">
  <p:tag name="PNC" val="SUBTITLE"/>
</p:tagLst>
</file>

<file path=ppt/tags/tag14.xml><?xml version="1.0" encoding="utf-8"?>
<p:tagLst xmlns:a="http://schemas.openxmlformats.org/drawingml/2006/main" xmlns:r="http://schemas.openxmlformats.org/officeDocument/2006/relationships" xmlns:p="http://schemas.openxmlformats.org/presentationml/2006/main">
  <p:tag name="PNC" val="SUBTITLE"/>
</p:tagLst>
</file>

<file path=ppt/tags/tag15.xml><?xml version="1.0" encoding="utf-8"?>
<p:tagLst xmlns:a="http://schemas.openxmlformats.org/drawingml/2006/main" xmlns:r="http://schemas.openxmlformats.org/officeDocument/2006/relationships" xmlns:p="http://schemas.openxmlformats.org/presentationml/2006/main">
  <p:tag name="PNC" val="SUBTITLE"/>
</p:tagLst>
</file>

<file path=ppt/tags/tag16.xml><?xml version="1.0" encoding="utf-8"?>
<p:tagLst xmlns:a="http://schemas.openxmlformats.org/drawingml/2006/main" xmlns:r="http://schemas.openxmlformats.org/officeDocument/2006/relationships" xmlns:p="http://schemas.openxmlformats.org/presentationml/2006/main">
  <p:tag name="PNC" val="SUBTITLE"/>
</p:tagLst>
</file>

<file path=ppt/tags/tag17.xml><?xml version="1.0" encoding="utf-8"?>
<p:tagLst xmlns:a="http://schemas.openxmlformats.org/drawingml/2006/main" xmlns:r="http://schemas.openxmlformats.org/officeDocument/2006/relationships" xmlns:p="http://schemas.openxmlformats.org/presentationml/2006/main">
  <p:tag name="PNC" val="SUBTITLE"/>
</p:tagLst>
</file>

<file path=ppt/tags/tag18.xml><?xml version="1.0" encoding="utf-8"?>
<p:tagLst xmlns:a="http://schemas.openxmlformats.org/drawingml/2006/main" xmlns:r="http://schemas.openxmlformats.org/officeDocument/2006/relationships" xmlns:p="http://schemas.openxmlformats.org/presentationml/2006/main">
  <p:tag name="PNC" val="SUBTITLE"/>
</p:tagLst>
</file>

<file path=ppt/tags/tag19.xml><?xml version="1.0" encoding="utf-8"?>
<p:tagLst xmlns:a="http://schemas.openxmlformats.org/drawingml/2006/main" xmlns:r="http://schemas.openxmlformats.org/officeDocument/2006/relationships" xmlns:p="http://schemas.openxmlformats.org/presentationml/2006/main">
  <p:tag name="PNC" val="LOGO"/>
</p:tagLst>
</file>

<file path=ppt/tags/tag2.xml><?xml version="1.0" encoding="utf-8"?>
<p:tagLst xmlns:a="http://schemas.openxmlformats.org/drawingml/2006/main" xmlns:r="http://schemas.openxmlformats.org/officeDocument/2006/relationships" xmlns:p="http://schemas.openxmlformats.org/presentationml/2006/main">
  <p:tag name="PNC" val="LOGO"/>
</p:tagLst>
</file>

<file path=ppt/tags/tag20.xml><?xml version="1.0" encoding="utf-8"?>
<p:tagLst xmlns:a="http://schemas.openxmlformats.org/drawingml/2006/main" xmlns:r="http://schemas.openxmlformats.org/officeDocument/2006/relationships" xmlns:p="http://schemas.openxmlformats.org/presentationml/2006/main">
  <p:tag name="PNC" val="TITLELOGO"/>
</p:tagLst>
</file>

<file path=ppt/tags/tag21.xml><?xml version="1.0" encoding="utf-8"?>
<p:tagLst xmlns:a="http://schemas.openxmlformats.org/drawingml/2006/main" xmlns:r="http://schemas.openxmlformats.org/officeDocument/2006/relationships" xmlns:p="http://schemas.openxmlformats.org/presentationml/2006/main">
  <p:tag name="PNC" val="TITLELOGO"/>
</p:tagLst>
</file>

<file path=ppt/tags/tag3.xml><?xml version="1.0" encoding="utf-8"?>
<p:tagLst xmlns:a="http://schemas.openxmlformats.org/drawingml/2006/main" xmlns:r="http://schemas.openxmlformats.org/officeDocument/2006/relationships" xmlns:p="http://schemas.openxmlformats.org/presentationml/2006/main">
  <p:tag name="PNC" val="NOMOVE"/>
</p:tagLst>
</file>

<file path=ppt/tags/tag4.xml><?xml version="1.0" encoding="utf-8"?>
<p:tagLst xmlns:a="http://schemas.openxmlformats.org/drawingml/2006/main" xmlns:r="http://schemas.openxmlformats.org/officeDocument/2006/relationships" xmlns:p="http://schemas.openxmlformats.org/presentationml/2006/main">
  <p:tag name="PNC" val="TITLELOGO"/>
</p:tagLst>
</file>

<file path=ppt/tags/tag5.xml><?xml version="1.0" encoding="utf-8"?>
<p:tagLst xmlns:a="http://schemas.openxmlformats.org/drawingml/2006/main" xmlns:r="http://schemas.openxmlformats.org/officeDocument/2006/relationships" xmlns:p="http://schemas.openxmlformats.org/presentationml/2006/main">
  <p:tag name="PNC" val="NOMOVE"/>
</p:tagLst>
</file>

<file path=ppt/tags/tag6.xml><?xml version="1.0" encoding="utf-8"?>
<p:tagLst xmlns:a="http://schemas.openxmlformats.org/drawingml/2006/main" xmlns:r="http://schemas.openxmlformats.org/officeDocument/2006/relationships" xmlns:p="http://schemas.openxmlformats.org/presentationml/2006/main">
  <p:tag name="PNC" val="TITLELOGO"/>
</p:tagLst>
</file>

<file path=ppt/tags/tag7.xml><?xml version="1.0" encoding="utf-8"?>
<p:tagLst xmlns:a="http://schemas.openxmlformats.org/drawingml/2006/main" xmlns:r="http://schemas.openxmlformats.org/officeDocument/2006/relationships" xmlns:p="http://schemas.openxmlformats.org/presentationml/2006/main">
  <p:tag name="PNC" val="SUBTITLE"/>
</p:tagLst>
</file>

<file path=ppt/tags/tag8.xml><?xml version="1.0" encoding="utf-8"?>
<p:tagLst xmlns:a="http://schemas.openxmlformats.org/drawingml/2006/main" xmlns:r="http://schemas.openxmlformats.org/officeDocument/2006/relationships" xmlns:p="http://schemas.openxmlformats.org/presentationml/2006/main">
  <p:tag name="PNC" val="SUBTITLE"/>
</p:tagLst>
</file>

<file path=ppt/tags/tag9.xml><?xml version="1.0" encoding="utf-8"?>
<p:tagLst xmlns:a="http://schemas.openxmlformats.org/drawingml/2006/main" xmlns:r="http://schemas.openxmlformats.org/officeDocument/2006/relationships" xmlns:p="http://schemas.openxmlformats.org/presentationml/2006/main">
  <p:tag name="PNC" val="SUBTITLE"/>
</p:tagLst>
</file>

<file path=ppt/theme/theme1.xml><?xml version="1.0" encoding="utf-8"?>
<a:theme xmlns:a="http://schemas.openxmlformats.org/drawingml/2006/main" name="PNC 4x3">
  <a:themeElements>
    <a:clrScheme name="PNC">
      <a:dk1>
        <a:srgbClr val="000000"/>
      </a:dk1>
      <a:lt1>
        <a:srgbClr val="FFFFFF"/>
      </a:lt1>
      <a:dk2>
        <a:srgbClr val="005288"/>
      </a:dk2>
      <a:lt2>
        <a:srgbClr val="DCF1F7"/>
      </a:lt2>
      <a:accent1>
        <a:srgbClr val="5B9BD5"/>
      </a:accent1>
      <a:accent2>
        <a:srgbClr val="ED9131"/>
      </a:accent2>
      <a:accent3>
        <a:srgbClr val="70AD47"/>
      </a:accent3>
      <a:accent4>
        <a:srgbClr val="FCC000"/>
      </a:accent4>
      <a:accent5>
        <a:srgbClr val="4472C4"/>
      </a:accent5>
      <a:accent6>
        <a:srgbClr val="A5A5A5"/>
      </a:accent6>
      <a:hlink>
        <a:srgbClr val="7F7F7F"/>
      </a:hlink>
      <a:folHlink>
        <a:srgbClr val="ABB0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lIns="91440" tIns="45720" rIns="91440" bIns="45720" rtlCol="0" anchor="ctr"/>
      <a:lstStyle>
        <a:defPPr algn="ctr">
          <a:defRPr sz="1400" b="1">
            <a:solidFill>
              <a:schemeClr val="bg1"/>
            </a:solidFill>
          </a:defRPr>
        </a:defPPr>
      </a:lstStyle>
      <a:style>
        <a:lnRef idx="2">
          <a:schemeClr val="accent2">
            <a:shade val="50000"/>
          </a:schemeClr>
        </a:lnRef>
        <a:fillRef idx="1">
          <a:schemeClr val="accent2"/>
        </a:fillRef>
        <a:effectRef idx="0">
          <a:schemeClr val="accent2"/>
        </a:effectRef>
        <a:fontRef idx="minor">
          <a:schemeClr val="lt1"/>
        </a:fontRef>
      </a:style>
    </a:spDef>
    <a:lnDef>
      <a:spPr>
        <a:ln w="28575">
          <a:solidFill>
            <a:schemeClr val="tx2"/>
          </a:solidFill>
        </a:ln>
        <a:effectLst/>
      </a:spPr>
      <a:bodyPr/>
      <a:lstStyle/>
      <a:style>
        <a:lnRef idx="2">
          <a:schemeClr val="accent2"/>
        </a:lnRef>
        <a:fillRef idx="0">
          <a:schemeClr val="accent2"/>
        </a:fillRef>
        <a:effectRef idx="1">
          <a:schemeClr val="accent2"/>
        </a:effectRef>
        <a:fontRef idx="minor">
          <a:schemeClr val="tx1"/>
        </a:fontRef>
      </a:style>
    </a:lnDef>
    <a:txDef>
      <a:spPr>
        <a:noFill/>
      </a:spPr>
      <a:bodyPr wrap="square" lIns="0" tIns="0" rIns="0" bIns="0" rtlCol="0">
        <a:noAutofit/>
      </a:bodyPr>
      <a:lstStyle>
        <a:defPPr>
          <a:defRPr sz="140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PNC_CIB Presentation Template.potx" id="{98439BB5-8AD9-419A-A7B0-715DF594DAF4}" vid="{C70E626C-82F1-4069-888E-2CBD92360FE1}"/>
    </a:ext>
  </a:extLst>
</a:theme>
</file>

<file path=ppt/theme/theme2.xml><?xml version="1.0" encoding="utf-8"?>
<a:theme xmlns:a="http://schemas.openxmlformats.org/drawingml/2006/main" name="PNC Agenda">
  <a:themeElements>
    <a:clrScheme name="PNC">
      <a:dk1>
        <a:srgbClr val="000000"/>
      </a:dk1>
      <a:lt1>
        <a:srgbClr val="FFFFFF"/>
      </a:lt1>
      <a:dk2>
        <a:srgbClr val="005288"/>
      </a:dk2>
      <a:lt2>
        <a:srgbClr val="DCF1F7"/>
      </a:lt2>
      <a:accent1>
        <a:srgbClr val="5B9BD5"/>
      </a:accent1>
      <a:accent2>
        <a:srgbClr val="ED9131"/>
      </a:accent2>
      <a:accent3>
        <a:srgbClr val="70AD47"/>
      </a:accent3>
      <a:accent4>
        <a:srgbClr val="FCC000"/>
      </a:accent4>
      <a:accent5>
        <a:srgbClr val="4472C4"/>
      </a:accent5>
      <a:accent6>
        <a:srgbClr val="A5A5A5"/>
      </a:accent6>
      <a:hlink>
        <a:srgbClr val="7F7F7F"/>
      </a:hlink>
      <a:folHlink>
        <a:srgbClr val="ABB0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lIns="91440" tIns="45720" rIns="91440" bIns="45720" rtlCol="0" anchor="ctr"/>
      <a:lstStyle>
        <a:defPPr algn="ctr">
          <a:defRPr sz="1400" b="1">
            <a:solidFill>
              <a:schemeClr val="bg1"/>
            </a:solidFill>
          </a:defRPr>
        </a:defPPr>
      </a:lstStyle>
      <a:style>
        <a:lnRef idx="2">
          <a:schemeClr val="accent2">
            <a:shade val="50000"/>
          </a:schemeClr>
        </a:lnRef>
        <a:fillRef idx="1">
          <a:schemeClr val="accent2"/>
        </a:fillRef>
        <a:effectRef idx="0">
          <a:schemeClr val="accent2"/>
        </a:effectRef>
        <a:fontRef idx="minor">
          <a:schemeClr val="lt1"/>
        </a:fontRef>
      </a:style>
    </a:spDef>
    <a:lnDef>
      <a:spPr>
        <a:ln w="28575">
          <a:solidFill>
            <a:schemeClr val="tx2"/>
          </a:solidFill>
        </a:ln>
        <a:effectLst/>
      </a:spPr>
      <a:bodyPr/>
      <a:lstStyle/>
      <a:style>
        <a:lnRef idx="2">
          <a:schemeClr val="accent2"/>
        </a:lnRef>
        <a:fillRef idx="0">
          <a:schemeClr val="accent2"/>
        </a:fillRef>
        <a:effectRef idx="1">
          <a:schemeClr val="accent2"/>
        </a:effectRef>
        <a:fontRef idx="minor">
          <a:schemeClr val="tx1"/>
        </a:fontRef>
      </a:style>
    </a:lnDef>
    <a:txDef>
      <a:spPr>
        <a:noFill/>
      </a:spPr>
      <a:bodyPr wrap="square" lIns="0" tIns="0" rIns="0" bIns="0" rtlCol="0">
        <a:noAutofit/>
      </a:bodyPr>
      <a:lstStyle>
        <a:defPPr>
          <a:defRPr sz="140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PNC_CIB Presentation Template.potx" id="{98439BB5-8AD9-419A-A7B0-715DF594DAF4}" vid="{03BDC580-72BE-40DB-9498-32E0CA4A2EEB}"/>
    </a:ext>
  </a:extLst>
</a:theme>
</file>

<file path=ppt/theme/theme3.xml><?xml version="1.0" encoding="utf-8"?>
<a:theme xmlns:a="http://schemas.openxmlformats.org/drawingml/2006/main" name="Office Theme">
  <a:themeElements>
    <a:clrScheme name="PNC">
      <a:dk1>
        <a:srgbClr val="000000"/>
      </a:dk1>
      <a:lt1>
        <a:srgbClr val="FFFFFF"/>
      </a:lt1>
      <a:dk2>
        <a:srgbClr val="0069AA"/>
      </a:dk2>
      <a:lt2>
        <a:srgbClr val="DCF1F7"/>
      </a:lt2>
      <a:accent1>
        <a:srgbClr val="005288"/>
      </a:accent1>
      <a:accent2>
        <a:srgbClr val="F58025"/>
      </a:accent2>
      <a:accent3>
        <a:srgbClr val="D3D2C4"/>
      </a:accent3>
      <a:accent4>
        <a:srgbClr val="6DB33F"/>
      </a:accent4>
      <a:accent5>
        <a:srgbClr val="FBB03F"/>
      </a:accent5>
      <a:accent6>
        <a:srgbClr val="5B6E7B"/>
      </a:accent6>
      <a:hlink>
        <a:srgbClr val="005288"/>
      </a:hlink>
      <a:folHlink>
        <a:srgbClr val="ABB0B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PNC">
      <a:dk1>
        <a:srgbClr val="000000"/>
      </a:dk1>
      <a:lt1>
        <a:srgbClr val="FFFFFF"/>
      </a:lt1>
      <a:dk2>
        <a:srgbClr val="0069AA"/>
      </a:dk2>
      <a:lt2>
        <a:srgbClr val="DCF1F7"/>
      </a:lt2>
      <a:accent1>
        <a:srgbClr val="005288"/>
      </a:accent1>
      <a:accent2>
        <a:srgbClr val="F58025"/>
      </a:accent2>
      <a:accent3>
        <a:srgbClr val="D3D2C4"/>
      </a:accent3>
      <a:accent4>
        <a:srgbClr val="6DB33F"/>
      </a:accent4>
      <a:accent5>
        <a:srgbClr val="FBB03F"/>
      </a:accent5>
      <a:accent6>
        <a:srgbClr val="5B6E7B"/>
      </a:accent6>
      <a:hlink>
        <a:srgbClr val="005288"/>
      </a:hlink>
      <a:folHlink>
        <a:srgbClr val="ABB0B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367</TotalTime>
  <Words>3929</Words>
  <Application>Microsoft Office PowerPoint</Application>
  <PresentationFormat>On-screen Show (4:3)</PresentationFormat>
  <Paragraphs>434</Paragraphs>
  <Slides>38</Slides>
  <Notes>29</Notes>
  <HiddenSlides>3</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38</vt:i4>
      </vt:variant>
    </vt:vector>
  </HeadingPairs>
  <TitlesOfParts>
    <vt:vector size="44" baseType="lpstr">
      <vt:lpstr>Arial</vt:lpstr>
      <vt:lpstr>Calibri</vt:lpstr>
      <vt:lpstr>Symbol</vt:lpstr>
      <vt:lpstr>Wingdings</vt:lpstr>
      <vt:lpstr>PNC 4x3</vt:lpstr>
      <vt:lpstr>PNC Agenda</vt:lpstr>
      <vt:lpstr>2020-2021 Student Loan Repayment Information</vt:lpstr>
      <vt:lpstr>Know Your Loans</vt:lpstr>
      <vt:lpstr>Types of Loans </vt:lpstr>
      <vt:lpstr>Additional Types of Loans</vt:lpstr>
      <vt:lpstr>Lenders/Servicers</vt:lpstr>
      <vt:lpstr>Private Loans </vt:lpstr>
      <vt:lpstr>Federal Loan Rights</vt:lpstr>
      <vt:lpstr>Federal Loan Responsibilities</vt:lpstr>
      <vt:lpstr>How to Manage Your Loans</vt:lpstr>
      <vt:lpstr>PowerPoint Presentation</vt:lpstr>
      <vt:lpstr>Federal Loan Repayment Options</vt:lpstr>
      <vt:lpstr>Federal Loan Repayment Options</vt:lpstr>
      <vt:lpstr>Federal Loan Repayment Options</vt:lpstr>
      <vt:lpstr>Federal Loan Repayment Options</vt:lpstr>
      <vt:lpstr>Federal Loan Repayment Options</vt:lpstr>
      <vt:lpstr>Federal Loan Repayment Options</vt:lpstr>
      <vt:lpstr>Federal Loan Repayment Options</vt:lpstr>
      <vt:lpstr>Federal Loan Repayment Options</vt:lpstr>
      <vt:lpstr>Federal Loan Repayment Options</vt:lpstr>
      <vt:lpstr>Federal Loan Repayment Options</vt:lpstr>
      <vt:lpstr>Federal Loan Repayment Options</vt:lpstr>
      <vt:lpstr>Public Service Loan Forgiveness</vt:lpstr>
      <vt:lpstr>For more info on Income-Driven Repayment Plans</vt:lpstr>
      <vt:lpstr>Consolidation </vt:lpstr>
      <vt:lpstr>PowerPoint Presentation</vt:lpstr>
      <vt:lpstr>A Word About Taxes….</vt:lpstr>
      <vt:lpstr>Things to Remember </vt:lpstr>
      <vt:lpstr>Deferments</vt:lpstr>
      <vt:lpstr>Forbearance</vt:lpstr>
      <vt:lpstr>Default</vt:lpstr>
      <vt:lpstr>Office of the Ombudsman</vt:lpstr>
      <vt:lpstr>To Review </vt:lpstr>
      <vt:lpstr>Federal Loan Resources </vt:lpstr>
      <vt:lpstr>Major Servicers of Federal Loans</vt:lpstr>
      <vt:lpstr>Questions? </vt:lpstr>
      <vt:lpstr>A Word on Budgeting</vt:lpstr>
      <vt:lpstr>A Word on Budgeting</vt:lpstr>
      <vt:lpstr>Be Careful with Credit</vt:lpstr>
    </vt:vector>
  </TitlesOfParts>
  <Company>PNC</Company>
  <LinksUpToDate>false</LinksUpToDate>
  <SharedDoc>false</SharedDoc>
  <HyperlinkBase>www.pnc.com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Streithorst, Allison</dc:creator>
  <dc:description>PowerPoint Template Design By:
TLC Creative Services, Inc.
www.tlccreative.com</dc:description>
  <cp:lastModifiedBy>McSweeney, Leslie</cp:lastModifiedBy>
  <cp:revision>20</cp:revision>
  <cp:lastPrinted>2016-11-07T21:29:29Z</cp:lastPrinted>
  <dcterms:created xsi:type="dcterms:W3CDTF">2021-03-16T00:13:29Z</dcterms:created>
  <dcterms:modified xsi:type="dcterms:W3CDTF">2021-04-05T15:01:33Z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ea8ce42-0a38-4038-af78-0463c9adb574_Enabled">
    <vt:lpwstr>true</vt:lpwstr>
  </property>
  <property fmtid="{D5CDD505-2E9C-101B-9397-08002B2CF9AE}" pid="3" name="MSIP_Label_cea8ce42-0a38-4038-af78-0463c9adb574_SetDate">
    <vt:lpwstr>2021-03-16T00:13:30Z</vt:lpwstr>
  </property>
  <property fmtid="{D5CDD505-2E9C-101B-9397-08002B2CF9AE}" pid="4" name="MSIP_Label_cea8ce42-0a38-4038-af78-0463c9adb574_Method">
    <vt:lpwstr>Standard</vt:lpwstr>
  </property>
  <property fmtid="{D5CDD505-2E9C-101B-9397-08002B2CF9AE}" pid="5" name="MSIP_Label_cea8ce42-0a38-4038-af78-0463c9adb574_Name">
    <vt:lpwstr>cea8ce42-0a38-4038-af78-0463c9adb574</vt:lpwstr>
  </property>
  <property fmtid="{D5CDD505-2E9C-101B-9397-08002B2CF9AE}" pid="6" name="MSIP_Label_cea8ce42-0a38-4038-af78-0463c9adb574_SiteId">
    <vt:lpwstr>5d25c963-07db-4627-9db3-720b2ff89865</vt:lpwstr>
  </property>
  <property fmtid="{D5CDD505-2E9C-101B-9397-08002B2CF9AE}" pid="7" name="MSIP_Label_cea8ce42-0a38-4038-af78-0463c9adb574_ActionId">
    <vt:lpwstr>f389d910-7e71-42b4-990d-d3b836afc3c0</vt:lpwstr>
  </property>
  <property fmtid="{D5CDD505-2E9C-101B-9397-08002B2CF9AE}" pid="8" name="MSIP_Label_cea8ce42-0a38-4038-af78-0463c9adb574_ContentBits">
    <vt:lpwstr>0</vt:lpwstr>
  </property>
</Properties>
</file>